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Lst>
  <p:sldSz cx="18288000" cy="10287000"/>
  <p:notesSz cx="6858000" cy="9144000"/>
  <p:embeddedFontLst>
    <p:embeddedFont>
      <p:font typeface="Josefin Sans" charset="1" panose="00000000000000000000"/>
      <p:regular r:id="rId6"/>
    </p:embeddedFont>
    <p:embeddedFont>
      <p:font typeface="Josefin Sans Bold" charset="1" panose="00000000000000000000"/>
      <p:regular r:id="rId7"/>
    </p:embeddedFont>
    <p:embeddedFont>
      <p:font typeface="Josefin Sans Italics" charset="1" panose="00000000000000000000"/>
      <p:regular r:id="rId8"/>
    </p:embeddedFont>
    <p:embeddedFont>
      <p:font typeface="Josefin Sans Bold Italics" charset="1" panose="000000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jpe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https://www.kaggle.com/datasets/akshaydattatraykhare/diabetes-dataset/data." TargetMode="External" Type="http://schemas.openxmlformats.org/officeDocument/2006/relationships/hyperlink"/><Relationship Id="rId3" Target="https://www.ncbi.nlm.nih.gov/pmc/articles/PMC2245318/" TargetMode="External" Type="http://schemas.openxmlformats.org/officeDocument/2006/relationships/hyperlink"/><Relationship Id="rId4" Target="https://www.researchgate.net/profile/Ahmed-Garko/publication/364433378_A_Review_of_Diabetes_Datasets/links/64083e32b1704f343fb2431e/A-Review-of-Diabetes-Datasets.pdf" TargetMode="External" Type="http://schemas.openxmlformats.org/officeDocument/2006/relationships/hyperlink"/><Relationship Id="rId5" Target="https://www.annalsofrscb.ro/index.php/journal/article/view/3266" TargetMode="External" Type="http://schemas.openxmlformats.org/officeDocument/2006/relationships/hyperlink"/><Relationship Id="rId6" Target="https://www.freeimages.com" TargetMode="External" Type="http://schemas.openxmlformats.org/officeDocument/2006/relationships/hyperlink"/><Relationship Id="rId7" Target="https://www.shutterstock.com/search/awareness-campaign" TargetMode="External" Type="http://schemas.openxmlformats.org/officeDocument/2006/relationships/hyperlink"/><Relationship Id="rId8" Target="https://www.fm-magazine.com/news/2019/nov/resource-allocation-best-practices-201922378.html" TargetMode="External" Type="http://schemas.openxmlformats.org/officeDocument/2006/relationships/hyperlink"/><Relationship Id="rId9" Target="https://unsplash.com" TargetMode="External" Type="http://schemas.openxmlformats.org/officeDocument/2006/relationships/hyperlink"/></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TextBox 3" id="3"/>
          <p:cNvSpPr txBox="true"/>
          <p:nvPr/>
        </p:nvSpPr>
        <p:spPr>
          <a:xfrm rot="0">
            <a:off x="1594939" y="4503053"/>
            <a:ext cx="15163982" cy="1318994"/>
          </a:xfrm>
          <a:prstGeom prst="rect">
            <a:avLst/>
          </a:prstGeom>
        </p:spPr>
        <p:txBody>
          <a:bodyPr anchor="t" rtlCol="false" tIns="0" lIns="0" bIns="0" rIns="0">
            <a:spAutoFit/>
          </a:bodyPr>
          <a:lstStyle/>
          <a:p>
            <a:pPr algn="ctr">
              <a:lnSpc>
                <a:spcPts val="10137"/>
              </a:lnSpc>
            </a:pPr>
            <a:r>
              <a:rPr lang="en-US" sz="8815">
                <a:solidFill>
                  <a:srgbClr val="317C47"/>
                </a:solidFill>
                <a:latin typeface="Josefin Sans Bold"/>
              </a:rPr>
              <a:t>DATA SCIENCE PROJECT</a:t>
            </a:r>
          </a:p>
        </p:txBody>
      </p:sp>
      <p:sp>
        <p:nvSpPr>
          <p:cNvPr name="TextBox 4" id="4"/>
          <p:cNvSpPr txBox="true"/>
          <p:nvPr/>
        </p:nvSpPr>
        <p:spPr>
          <a:xfrm rot="0">
            <a:off x="4349406" y="5852527"/>
            <a:ext cx="10035266" cy="831533"/>
          </a:xfrm>
          <a:prstGeom prst="rect">
            <a:avLst/>
          </a:prstGeom>
        </p:spPr>
        <p:txBody>
          <a:bodyPr anchor="t" rtlCol="false" tIns="0" lIns="0" bIns="0" rIns="0">
            <a:spAutoFit/>
          </a:bodyPr>
          <a:lstStyle/>
          <a:p>
            <a:pPr algn="ctr">
              <a:lnSpc>
                <a:spcPts val="6742"/>
              </a:lnSpc>
            </a:pPr>
            <a:r>
              <a:rPr lang="en-US" sz="4650" spc="1897">
                <a:solidFill>
                  <a:srgbClr val="000000"/>
                </a:solidFill>
                <a:latin typeface="Josefin Sans Bold"/>
              </a:rPr>
              <a:t>-DIABETES DATASET</a:t>
            </a:r>
          </a:p>
        </p:txBody>
      </p:sp>
      <p:sp>
        <p:nvSpPr>
          <p:cNvPr name="TextBox 5" id="5"/>
          <p:cNvSpPr txBox="true"/>
          <p:nvPr/>
        </p:nvSpPr>
        <p:spPr>
          <a:xfrm rot="0">
            <a:off x="5123164" y="3477877"/>
            <a:ext cx="8041672" cy="831446"/>
          </a:xfrm>
          <a:prstGeom prst="rect">
            <a:avLst/>
          </a:prstGeom>
        </p:spPr>
        <p:txBody>
          <a:bodyPr anchor="t" rtlCol="false" tIns="0" lIns="0" bIns="0" rIns="0">
            <a:spAutoFit/>
          </a:bodyPr>
          <a:lstStyle/>
          <a:p>
            <a:pPr algn="ctr">
              <a:lnSpc>
                <a:spcPts val="6746"/>
              </a:lnSpc>
            </a:pPr>
            <a:r>
              <a:rPr lang="en-US" sz="4652" spc="697">
                <a:solidFill>
                  <a:srgbClr val="000000"/>
                </a:solidFill>
                <a:latin typeface="Josefin Sans Bold"/>
              </a:rPr>
              <a:t>LIFE CYCLE OF</a:t>
            </a:r>
          </a:p>
        </p:txBody>
      </p:sp>
      <p:sp>
        <p:nvSpPr>
          <p:cNvPr name="TextBox 6" id="6"/>
          <p:cNvSpPr txBox="true"/>
          <p:nvPr/>
        </p:nvSpPr>
        <p:spPr>
          <a:xfrm rot="0">
            <a:off x="4349406" y="6951217"/>
            <a:ext cx="10035266" cy="517206"/>
          </a:xfrm>
          <a:prstGeom prst="rect">
            <a:avLst/>
          </a:prstGeom>
        </p:spPr>
        <p:txBody>
          <a:bodyPr anchor="t" rtlCol="false" tIns="0" lIns="0" bIns="0" rIns="0">
            <a:spAutoFit/>
          </a:bodyPr>
          <a:lstStyle/>
          <a:p>
            <a:pPr algn="ctr">
              <a:lnSpc>
                <a:spcPts val="4132"/>
              </a:lnSpc>
            </a:pPr>
            <a:r>
              <a:rPr lang="en-US" sz="2850" spc="1162">
                <a:solidFill>
                  <a:srgbClr val="000000"/>
                </a:solidFill>
                <a:latin typeface="Josefin Sans Bold"/>
              </a:rPr>
              <a:t>-ATITHI SHRESTHA</a:t>
            </a:r>
          </a:p>
        </p:txBody>
      </p:sp>
      <p:sp>
        <p:nvSpPr>
          <p:cNvPr name="TextBox 7" id="7"/>
          <p:cNvSpPr txBox="true"/>
          <p:nvPr/>
        </p:nvSpPr>
        <p:spPr>
          <a:xfrm rot="0">
            <a:off x="4159297" y="7582723"/>
            <a:ext cx="10035266" cy="1048701"/>
          </a:xfrm>
          <a:prstGeom prst="rect">
            <a:avLst/>
          </a:prstGeom>
        </p:spPr>
        <p:txBody>
          <a:bodyPr anchor="t" rtlCol="false" tIns="0" lIns="0" bIns="0" rIns="0">
            <a:spAutoFit/>
          </a:bodyPr>
          <a:lstStyle/>
          <a:p>
            <a:pPr algn="ctr">
              <a:lnSpc>
                <a:spcPts val="4132"/>
              </a:lnSpc>
            </a:pPr>
            <a:r>
              <a:rPr lang="en-US" sz="2850" spc="1162">
                <a:solidFill>
                  <a:srgbClr val="000000"/>
                </a:solidFill>
                <a:latin typeface="Josefin Sans Bold"/>
              </a:rPr>
              <a:t>STUDENT ID : 23140734</a:t>
            </a:r>
          </a:p>
          <a:p>
            <a:pPr algn="ctr">
              <a:lnSpc>
                <a:spcPts val="4132"/>
              </a:lnSpc>
            </a:pPr>
            <a:r>
              <a:rPr lang="en-US" sz="2850" spc="1162">
                <a:solidFill>
                  <a:srgbClr val="000000"/>
                </a:solidFill>
                <a:latin typeface="Josefin Sans Bold"/>
              </a:rPr>
              <a:t>SUNWAY COLLEGE, KATHMANDU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549809" y="5047717"/>
            <a:ext cx="5132352" cy="778226"/>
            <a:chOff x="0" y="0"/>
            <a:chExt cx="1351731" cy="204965"/>
          </a:xfrm>
        </p:grpSpPr>
        <p:sp>
          <p:nvSpPr>
            <p:cNvPr name="Freeform 5" id="5"/>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6" id="6"/>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CONTINUOUS MONITORING.</a:t>
              </a:r>
            </a:p>
          </p:txBody>
        </p:sp>
      </p:grpSp>
      <p:grpSp>
        <p:nvGrpSpPr>
          <p:cNvPr name="Group 7" id="7"/>
          <p:cNvGrpSpPr/>
          <p:nvPr/>
        </p:nvGrpSpPr>
        <p:grpSpPr>
          <a:xfrm rot="0">
            <a:off x="12549809" y="3669031"/>
            <a:ext cx="5132352" cy="1102461"/>
            <a:chOff x="0" y="0"/>
            <a:chExt cx="1351731" cy="290360"/>
          </a:xfrm>
        </p:grpSpPr>
        <p:sp>
          <p:nvSpPr>
            <p:cNvPr name="Freeform 8" id="8"/>
            <p:cNvSpPr/>
            <p:nvPr/>
          </p:nvSpPr>
          <p:spPr>
            <a:xfrm flipH="false" flipV="false" rot="0">
              <a:off x="0" y="0"/>
              <a:ext cx="1351731" cy="290360"/>
            </a:xfrm>
            <a:custGeom>
              <a:avLst/>
              <a:gdLst/>
              <a:ahLst/>
              <a:cxnLst/>
              <a:rect r="r" b="b" t="t" l="l"/>
              <a:pathLst>
                <a:path h="290360" w="1351731">
                  <a:moveTo>
                    <a:pt x="0" y="0"/>
                  </a:moveTo>
                  <a:lnTo>
                    <a:pt x="1351731" y="0"/>
                  </a:lnTo>
                  <a:lnTo>
                    <a:pt x="1351731" y="290360"/>
                  </a:lnTo>
                  <a:lnTo>
                    <a:pt x="0" y="290360"/>
                  </a:lnTo>
                  <a:close/>
                </a:path>
              </a:pathLst>
            </a:custGeom>
            <a:solidFill>
              <a:srgbClr val="88ABC4"/>
            </a:solidFill>
          </p:spPr>
        </p:sp>
        <p:sp>
          <p:nvSpPr>
            <p:cNvPr name="TextBox 9" id="9"/>
            <p:cNvSpPr txBox="true"/>
            <p:nvPr/>
          </p:nvSpPr>
          <p:spPr>
            <a:xfrm>
              <a:off x="0" y="-47625"/>
              <a:ext cx="1351731" cy="337985"/>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IDENTIFICATION OF GLUCOSE VARIABILITY.</a:t>
              </a:r>
            </a:p>
          </p:txBody>
        </p:sp>
      </p:grpSp>
      <p:grpSp>
        <p:nvGrpSpPr>
          <p:cNvPr name="Group 10" id="10"/>
          <p:cNvGrpSpPr/>
          <p:nvPr/>
        </p:nvGrpSpPr>
        <p:grpSpPr>
          <a:xfrm rot="0">
            <a:off x="12549809" y="7414180"/>
            <a:ext cx="5132352" cy="778226"/>
            <a:chOff x="0" y="0"/>
            <a:chExt cx="1351731" cy="204965"/>
          </a:xfrm>
        </p:grpSpPr>
        <p:sp>
          <p:nvSpPr>
            <p:cNvPr name="Freeform 11" id="11"/>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12" id="12"/>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RISK STRATIFICATION.</a:t>
              </a:r>
            </a:p>
          </p:txBody>
        </p:sp>
      </p:grpSp>
      <p:grpSp>
        <p:nvGrpSpPr>
          <p:cNvPr name="Group 13" id="13"/>
          <p:cNvGrpSpPr/>
          <p:nvPr/>
        </p:nvGrpSpPr>
        <p:grpSpPr>
          <a:xfrm rot="0">
            <a:off x="12549809" y="6097406"/>
            <a:ext cx="5132352" cy="1045311"/>
            <a:chOff x="0" y="0"/>
            <a:chExt cx="1351731" cy="275308"/>
          </a:xfrm>
        </p:grpSpPr>
        <p:sp>
          <p:nvSpPr>
            <p:cNvPr name="Freeform 14" id="14"/>
            <p:cNvSpPr/>
            <p:nvPr/>
          </p:nvSpPr>
          <p:spPr>
            <a:xfrm flipH="false" flipV="false" rot="0">
              <a:off x="0" y="0"/>
              <a:ext cx="1351731" cy="275308"/>
            </a:xfrm>
            <a:custGeom>
              <a:avLst/>
              <a:gdLst/>
              <a:ahLst/>
              <a:cxnLst/>
              <a:rect r="r" b="b" t="t" l="l"/>
              <a:pathLst>
                <a:path h="275308" w="1351731">
                  <a:moveTo>
                    <a:pt x="0" y="0"/>
                  </a:moveTo>
                  <a:lnTo>
                    <a:pt x="1351731" y="0"/>
                  </a:lnTo>
                  <a:lnTo>
                    <a:pt x="1351731" y="275308"/>
                  </a:lnTo>
                  <a:lnTo>
                    <a:pt x="0" y="275308"/>
                  </a:lnTo>
                  <a:close/>
                </a:path>
              </a:pathLst>
            </a:custGeom>
            <a:solidFill>
              <a:srgbClr val="88ABC4"/>
            </a:solidFill>
          </p:spPr>
        </p:sp>
        <p:sp>
          <p:nvSpPr>
            <p:cNvPr name="TextBox 15" id="15"/>
            <p:cNvSpPr txBox="true"/>
            <p:nvPr/>
          </p:nvSpPr>
          <p:spPr>
            <a:xfrm>
              <a:off x="0" y="-47625"/>
              <a:ext cx="1351731" cy="322933"/>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TREATMENT CUSTOMIZATION.</a:t>
              </a:r>
            </a:p>
          </p:txBody>
        </p:sp>
      </p:grpSp>
      <p:grpSp>
        <p:nvGrpSpPr>
          <p:cNvPr name="Group 16" id="16"/>
          <p:cNvGrpSpPr/>
          <p:nvPr/>
        </p:nvGrpSpPr>
        <p:grpSpPr>
          <a:xfrm rot="0">
            <a:off x="12472244" y="8484450"/>
            <a:ext cx="5287481" cy="1214514"/>
            <a:chOff x="0" y="0"/>
            <a:chExt cx="1392587" cy="319872"/>
          </a:xfrm>
        </p:grpSpPr>
        <p:sp>
          <p:nvSpPr>
            <p:cNvPr name="Freeform 17" id="17"/>
            <p:cNvSpPr/>
            <p:nvPr/>
          </p:nvSpPr>
          <p:spPr>
            <a:xfrm flipH="false" flipV="false" rot="0">
              <a:off x="0" y="0"/>
              <a:ext cx="1392587" cy="319872"/>
            </a:xfrm>
            <a:custGeom>
              <a:avLst/>
              <a:gdLst/>
              <a:ahLst/>
              <a:cxnLst/>
              <a:rect r="r" b="b" t="t" l="l"/>
              <a:pathLst>
                <a:path h="319872" w="1392587">
                  <a:moveTo>
                    <a:pt x="0" y="0"/>
                  </a:moveTo>
                  <a:lnTo>
                    <a:pt x="1392587" y="0"/>
                  </a:lnTo>
                  <a:lnTo>
                    <a:pt x="1392587" y="319872"/>
                  </a:lnTo>
                  <a:lnTo>
                    <a:pt x="0" y="319872"/>
                  </a:lnTo>
                  <a:close/>
                </a:path>
              </a:pathLst>
            </a:custGeom>
            <a:solidFill>
              <a:srgbClr val="F08F93"/>
            </a:solidFill>
          </p:spPr>
        </p:sp>
        <p:sp>
          <p:nvSpPr>
            <p:cNvPr name="TextBox 18" id="18"/>
            <p:cNvSpPr txBox="true"/>
            <p:nvPr/>
          </p:nvSpPr>
          <p:spPr>
            <a:xfrm>
              <a:off x="0" y="-28575"/>
              <a:ext cx="1392587" cy="348447"/>
            </a:xfrm>
            <a:prstGeom prst="rect">
              <a:avLst/>
            </a:prstGeom>
          </p:spPr>
          <p:txBody>
            <a:bodyPr anchor="ctr" rtlCol="false" tIns="88900" lIns="88900" bIns="88900" rIns="88900"/>
            <a:lstStyle/>
            <a:p>
              <a:pPr algn="ctr">
                <a:lnSpc>
                  <a:spcPts val="2730"/>
                </a:lnSpc>
              </a:pPr>
              <a:r>
                <a:rPr lang="en-US" sz="2100">
                  <a:solidFill>
                    <a:srgbClr val="FFFFFF"/>
                  </a:solidFill>
                  <a:latin typeface="Josefin Sans Bold"/>
                </a:rPr>
                <a:t>LOW GLUCOSE =</a:t>
              </a:r>
              <a:r>
                <a:rPr lang="en-US" sz="2100">
                  <a:solidFill>
                    <a:srgbClr val="FFFFFF"/>
                  </a:solidFill>
                  <a:latin typeface="Josefin Sans Bold"/>
                </a:rPr>
                <a:t> glucose &lt; 70mg/dl</a:t>
              </a:r>
            </a:p>
            <a:p>
              <a:pPr algn="ctr">
                <a:lnSpc>
                  <a:spcPts val="2730"/>
                </a:lnSpc>
              </a:pPr>
              <a:r>
                <a:rPr lang="en-US" sz="2100">
                  <a:solidFill>
                    <a:srgbClr val="FFFFFF"/>
                  </a:solidFill>
                  <a:latin typeface="Josefin Sans Bold"/>
                </a:rPr>
                <a:t>NORMAL GLUCOSE =  70-100MG/DL</a:t>
              </a:r>
            </a:p>
            <a:p>
              <a:pPr algn="ctr">
                <a:lnSpc>
                  <a:spcPts val="2730"/>
                </a:lnSpc>
              </a:pPr>
              <a:r>
                <a:rPr lang="en-US" sz="2100">
                  <a:solidFill>
                    <a:srgbClr val="FFFFFF"/>
                  </a:solidFill>
                  <a:latin typeface="Josefin Sans Bold"/>
                </a:rPr>
                <a:t>HIGH GLUCOSE = GLUCOSE &gt; 120</a:t>
              </a:r>
            </a:p>
          </p:txBody>
        </p:sp>
      </p:grpSp>
      <p:sp>
        <p:nvSpPr>
          <p:cNvPr name="Freeform 19" id="19"/>
          <p:cNvSpPr/>
          <p:nvPr/>
        </p:nvSpPr>
        <p:spPr>
          <a:xfrm flipH="false" flipV="false" rot="0">
            <a:off x="106887" y="1028700"/>
            <a:ext cx="12085400" cy="8670264"/>
          </a:xfrm>
          <a:custGeom>
            <a:avLst/>
            <a:gdLst/>
            <a:ahLst/>
            <a:cxnLst/>
            <a:rect r="r" b="b" t="t" l="l"/>
            <a:pathLst>
              <a:path h="8670264" w="12085400">
                <a:moveTo>
                  <a:pt x="0" y="0"/>
                </a:moveTo>
                <a:lnTo>
                  <a:pt x="12085400" y="0"/>
                </a:lnTo>
                <a:lnTo>
                  <a:pt x="12085400" y="8670264"/>
                </a:lnTo>
                <a:lnTo>
                  <a:pt x="0" y="8670264"/>
                </a:lnTo>
                <a:lnTo>
                  <a:pt x="0" y="0"/>
                </a:lnTo>
                <a:close/>
              </a:path>
            </a:pathLst>
          </a:custGeom>
          <a:blipFill>
            <a:blip r:embed="rId5"/>
            <a:stretch>
              <a:fillRect l="0" t="0" r="0" b="0"/>
            </a:stretch>
          </a:blipFill>
        </p:spPr>
      </p:sp>
      <p:grpSp>
        <p:nvGrpSpPr>
          <p:cNvPr name="Group 20" id="20"/>
          <p:cNvGrpSpPr/>
          <p:nvPr/>
        </p:nvGrpSpPr>
        <p:grpSpPr>
          <a:xfrm rot="0">
            <a:off x="12549809" y="1835049"/>
            <a:ext cx="5132352" cy="1567282"/>
            <a:chOff x="0" y="0"/>
            <a:chExt cx="1351731" cy="412782"/>
          </a:xfrm>
        </p:grpSpPr>
        <p:sp>
          <p:nvSpPr>
            <p:cNvPr name="Freeform 21" id="21"/>
            <p:cNvSpPr/>
            <p:nvPr/>
          </p:nvSpPr>
          <p:spPr>
            <a:xfrm flipH="false" flipV="false" rot="0">
              <a:off x="0" y="0"/>
              <a:ext cx="1351731" cy="412782"/>
            </a:xfrm>
            <a:custGeom>
              <a:avLst/>
              <a:gdLst/>
              <a:ahLst/>
              <a:cxnLst/>
              <a:rect r="r" b="b" t="t" l="l"/>
              <a:pathLst>
                <a:path h="412782" w="1351731">
                  <a:moveTo>
                    <a:pt x="0" y="0"/>
                  </a:moveTo>
                  <a:lnTo>
                    <a:pt x="1351731" y="0"/>
                  </a:lnTo>
                  <a:lnTo>
                    <a:pt x="1351731" y="412782"/>
                  </a:lnTo>
                  <a:lnTo>
                    <a:pt x="0" y="412782"/>
                  </a:lnTo>
                  <a:close/>
                </a:path>
              </a:pathLst>
            </a:custGeom>
            <a:solidFill>
              <a:srgbClr val="AA93A1"/>
            </a:solidFill>
          </p:spPr>
        </p:sp>
        <p:sp>
          <p:nvSpPr>
            <p:cNvPr name="TextBox 22" id="22"/>
            <p:cNvSpPr txBox="true"/>
            <p:nvPr/>
          </p:nvSpPr>
          <p:spPr>
            <a:xfrm>
              <a:off x="0" y="-47625"/>
              <a:ext cx="1351731" cy="460407"/>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How can the results of this boxplot be used for decision making in the chosen domain?</a:t>
              </a:r>
            </a:p>
          </p:txBody>
        </p:sp>
      </p:grpSp>
      <p:grpSp>
        <p:nvGrpSpPr>
          <p:cNvPr name="Group 23" id="23"/>
          <p:cNvGrpSpPr/>
          <p:nvPr/>
        </p:nvGrpSpPr>
        <p:grpSpPr>
          <a:xfrm rot="0">
            <a:off x="0" y="110491"/>
            <a:ext cx="18288000" cy="880109"/>
            <a:chOff x="0" y="0"/>
            <a:chExt cx="2687900" cy="129355"/>
          </a:xfrm>
        </p:grpSpPr>
        <p:sp>
          <p:nvSpPr>
            <p:cNvPr name="Freeform 24" id="24"/>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25" id="25"/>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GLUCOSE VS. AGE GROUP.</a:t>
              </a:r>
            </a:p>
          </p:txBody>
        </p:sp>
      </p:gr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820119"/>
            <a:ext cx="11709254" cy="9313017"/>
          </a:xfrm>
          <a:custGeom>
            <a:avLst/>
            <a:gdLst/>
            <a:ahLst/>
            <a:cxnLst/>
            <a:rect r="r" b="b" t="t" l="l"/>
            <a:pathLst>
              <a:path h="9313017" w="11709254">
                <a:moveTo>
                  <a:pt x="0" y="0"/>
                </a:moveTo>
                <a:lnTo>
                  <a:pt x="11709254" y="0"/>
                </a:lnTo>
                <a:lnTo>
                  <a:pt x="11709254" y="9313016"/>
                </a:lnTo>
                <a:lnTo>
                  <a:pt x="0" y="9313016"/>
                </a:lnTo>
                <a:lnTo>
                  <a:pt x="0" y="0"/>
                </a:lnTo>
                <a:close/>
              </a:path>
            </a:pathLst>
          </a:custGeom>
          <a:blipFill>
            <a:blip r:embed="rId5"/>
            <a:stretch>
              <a:fillRect l="0" t="0" r="-1017" b="0"/>
            </a:stretch>
          </a:blipFill>
        </p:spPr>
      </p:sp>
      <p:grpSp>
        <p:nvGrpSpPr>
          <p:cNvPr name="Group 5" id="5"/>
          <p:cNvGrpSpPr/>
          <p:nvPr/>
        </p:nvGrpSpPr>
        <p:grpSpPr>
          <a:xfrm rot="0">
            <a:off x="12114719" y="701894"/>
            <a:ext cx="5946558" cy="2024640"/>
            <a:chOff x="0" y="0"/>
            <a:chExt cx="1566172" cy="533238"/>
          </a:xfrm>
        </p:grpSpPr>
        <p:sp>
          <p:nvSpPr>
            <p:cNvPr name="Freeform 6" id="6"/>
            <p:cNvSpPr/>
            <p:nvPr/>
          </p:nvSpPr>
          <p:spPr>
            <a:xfrm flipH="false" flipV="false" rot="0">
              <a:off x="0" y="0"/>
              <a:ext cx="1566172" cy="533238"/>
            </a:xfrm>
            <a:custGeom>
              <a:avLst/>
              <a:gdLst/>
              <a:ahLst/>
              <a:cxnLst/>
              <a:rect r="r" b="b" t="t" l="l"/>
              <a:pathLst>
                <a:path h="533238" w="1566172">
                  <a:moveTo>
                    <a:pt x="0" y="0"/>
                  </a:moveTo>
                  <a:lnTo>
                    <a:pt x="1566172" y="0"/>
                  </a:lnTo>
                  <a:lnTo>
                    <a:pt x="1566172" y="533238"/>
                  </a:lnTo>
                  <a:lnTo>
                    <a:pt x="0" y="533238"/>
                  </a:lnTo>
                  <a:close/>
                </a:path>
              </a:pathLst>
            </a:custGeom>
            <a:solidFill>
              <a:srgbClr val="89218B"/>
            </a:solidFill>
          </p:spPr>
        </p:sp>
        <p:sp>
          <p:nvSpPr>
            <p:cNvPr name="TextBox 7" id="7"/>
            <p:cNvSpPr txBox="true"/>
            <p:nvPr/>
          </p:nvSpPr>
          <p:spPr>
            <a:xfrm>
              <a:off x="0" y="-47625"/>
              <a:ext cx="1566172" cy="580863"/>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Diabetes prevalence refers to the proportion or percentage of individuals within a population or a specific group who have diabetes.</a:t>
              </a:r>
            </a:p>
          </p:txBody>
        </p:sp>
      </p:grpSp>
      <p:grpSp>
        <p:nvGrpSpPr>
          <p:cNvPr name="Group 8" id="8"/>
          <p:cNvGrpSpPr/>
          <p:nvPr/>
        </p:nvGrpSpPr>
        <p:grpSpPr>
          <a:xfrm rot="0">
            <a:off x="12114719" y="8918621"/>
            <a:ext cx="5946558" cy="1214514"/>
            <a:chOff x="0" y="0"/>
            <a:chExt cx="1566172" cy="319872"/>
          </a:xfrm>
        </p:grpSpPr>
        <p:sp>
          <p:nvSpPr>
            <p:cNvPr name="Freeform 9" id="9"/>
            <p:cNvSpPr/>
            <p:nvPr/>
          </p:nvSpPr>
          <p:spPr>
            <a:xfrm flipH="false" flipV="false" rot="0">
              <a:off x="0" y="0"/>
              <a:ext cx="1566172" cy="319872"/>
            </a:xfrm>
            <a:custGeom>
              <a:avLst/>
              <a:gdLst/>
              <a:ahLst/>
              <a:cxnLst/>
              <a:rect r="r" b="b" t="t" l="l"/>
              <a:pathLst>
                <a:path h="319872" w="1566172">
                  <a:moveTo>
                    <a:pt x="0" y="0"/>
                  </a:moveTo>
                  <a:lnTo>
                    <a:pt x="1566172" y="0"/>
                  </a:lnTo>
                  <a:lnTo>
                    <a:pt x="1566172" y="319872"/>
                  </a:lnTo>
                  <a:lnTo>
                    <a:pt x="0" y="319872"/>
                  </a:lnTo>
                  <a:close/>
                </a:path>
              </a:pathLst>
            </a:custGeom>
            <a:solidFill>
              <a:srgbClr val="F08F93"/>
            </a:solidFill>
          </p:spPr>
        </p:sp>
        <p:sp>
          <p:nvSpPr>
            <p:cNvPr name="TextBox 10" id="10"/>
            <p:cNvSpPr txBox="true"/>
            <p:nvPr/>
          </p:nvSpPr>
          <p:spPr>
            <a:xfrm>
              <a:off x="0" y="-28575"/>
              <a:ext cx="1566172" cy="348447"/>
            </a:xfrm>
            <a:prstGeom prst="rect">
              <a:avLst/>
            </a:prstGeom>
          </p:spPr>
          <p:txBody>
            <a:bodyPr anchor="ctr" rtlCol="false" tIns="88900" lIns="88900" bIns="88900" rIns="88900"/>
            <a:lstStyle/>
            <a:p>
              <a:pPr algn="ctr">
                <a:lnSpc>
                  <a:spcPts val="2730"/>
                </a:lnSpc>
              </a:pPr>
              <a:r>
                <a:rPr lang="en-US" sz="2100">
                  <a:solidFill>
                    <a:srgbClr val="FFFFFF"/>
                  </a:solidFill>
                  <a:latin typeface="Josefin Sans Bold"/>
                </a:rPr>
                <a:t>LOW GLUCOSE =</a:t>
              </a:r>
              <a:r>
                <a:rPr lang="en-US" sz="2100">
                  <a:solidFill>
                    <a:srgbClr val="FFFFFF"/>
                  </a:solidFill>
                  <a:latin typeface="Josefin Sans Bold"/>
                </a:rPr>
                <a:t> glucose &lt; 70mg/dl</a:t>
              </a:r>
            </a:p>
            <a:p>
              <a:pPr algn="ctr">
                <a:lnSpc>
                  <a:spcPts val="2730"/>
                </a:lnSpc>
              </a:pPr>
              <a:r>
                <a:rPr lang="en-US" sz="2100">
                  <a:solidFill>
                    <a:srgbClr val="FFFFFF"/>
                  </a:solidFill>
                  <a:latin typeface="Josefin Sans Bold"/>
                </a:rPr>
                <a:t>NORMAL GLUCOSE =  70-100MG/DL</a:t>
              </a:r>
            </a:p>
            <a:p>
              <a:pPr algn="ctr">
                <a:lnSpc>
                  <a:spcPts val="2730"/>
                </a:lnSpc>
              </a:pPr>
              <a:r>
                <a:rPr lang="en-US" sz="2100">
                  <a:solidFill>
                    <a:srgbClr val="FFFFFF"/>
                  </a:solidFill>
                  <a:latin typeface="Josefin Sans Bold"/>
                </a:rPr>
                <a:t>HIGH GLUCOSE = GLUCOSE &gt; 120</a:t>
              </a:r>
            </a:p>
          </p:txBody>
        </p:sp>
      </p:grpSp>
      <p:grpSp>
        <p:nvGrpSpPr>
          <p:cNvPr name="Group 11" id="11"/>
          <p:cNvGrpSpPr/>
          <p:nvPr/>
        </p:nvGrpSpPr>
        <p:grpSpPr>
          <a:xfrm rot="0">
            <a:off x="12114719" y="3425555"/>
            <a:ext cx="5946558" cy="2439771"/>
            <a:chOff x="0" y="0"/>
            <a:chExt cx="1566172" cy="642574"/>
          </a:xfrm>
        </p:grpSpPr>
        <p:sp>
          <p:nvSpPr>
            <p:cNvPr name="Freeform 12" id="12"/>
            <p:cNvSpPr/>
            <p:nvPr/>
          </p:nvSpPr>
          <p:spPr>
            <a:xfrm flipH="false" flipV="false" rot="0">
              <a:off x="0" y="0"/>
              <a:ext cx="1566172" cy="642574"/>
            </a:xfrm>
            <a:custGeom>
              <a:avLst/>
              <a:gdLst/>
              <a:ahLst/>
              <a:cxnLst/>
              <a:rect r="r" b="b" t="t" l="l"/>
              <a:pathLst>
                <a:path h="642574" w="1566172">
                  <a:moveTo>
                    <a:pt x="0" y="0"/>
                  </a:moveTo>
                  <a:lnTo>
                    <a:pt x="1566172" y="0"/>
                  </a:lnTo>
                  <a:lnTo>
                    <a:pt x="1566172" y="642574"/>
                  </a:lnTo>
                  <a:lnTo>
                    <a:pt x="0" y="642574"/>
                  </a:lnTo>
                  <a:close/>
                </a:path>
              </a:pathLst>
            </a:custGeom>
            <a:solidFill>
              <a:srgbClr val="89218B"/>
            </a:solidFill>
          </p:spPr>
        </p:sp>
        <p:sp>
          <p:nvSpPr>
            <p:cNvPr name="TextBox 13" id="13"/>
            <p:cNvSpPr txBox="true"/>
            <p:nvPr/>
          </p:nvSpPr>
          <p:spPr>
            <a:xfrm>
              <a:off x="0" y="-47625"/>
              <a:ext cx="1566172" cy="690199"/>
            </a:xfrm>
            <a:prstGeom prst="rect">
              <a:avLst/>
            </a:prstGeom>
          </p:spPr>
          <p:txBody>
            <a:bodyPr anchor="ctr" rtlCol="false" tIns="50800" lIns="50800" bIns="50800" rIns="50800"/>
            <a:lstStyle/>
            <a:p>
              <a:pPr>
                <a:lnSpc>
                  <a:spcPts val="3639"/>
                </a:lnSpc>
              </a:pPr>
              <a:r>
                <a:rPr lang="en-US" sz="2799">
                  <a:solidFill>
                    <a:srgbClr val="FFFFFF"/>
                  </a:solidFill>
                  <a:latin typeface="Josefin Sans Bold"/>
                </a:rPr>
                <a:t>It is typically calculated by dividing the number of individuals with diabetes by the total number of individuals in the population or group and multiplying by 100 to get a percentage. </a:t>
              </a:r>
            </a:p>
          </p:txBody>
        </p:sp>
      </p:grpSp>
      <p:grpSp>
        <p:nvGrpSpPr>
          <p:cNvPr name="Group 14" id="14"/>
          <p:cNvGrpSpPr/>
          <p:nvPr/>
        </p:nvGrpSpPr>
        <p:grpSpPr>
          <a:xfrm rot="0">
            <a:off x="12114719" y="0"/>
            <a:ext cx="5946558" cy="689495"/>
            <a:chOff x="0" y="0"/>
            <a:chExt cx="1566172" cy="181596"/>
          </a:xfrm>
        </p:grpSpPr>
        <p:sp>
          <p:nvSpPr>
            <p:cNvPr name="Freeform 15" id="15"/>
            <p:cNvSpPr/>
            <p:nvPr/>
          </p:nvSpPr>
          <p:spPr>
            <a:xfrm flipH="false" flipV="false" rot="0">
              <a:off x="0" y="0"/>
              <a:ext cx="1566172" cy="181596"/>
            </a:xfrm>
            <a:custGeom>
              <a:avLst/>
              <a:gdLst/>
              <a:ahLst/>
              <a:cxnLst/>
              <a:rect r="r" b="b" t="t" l="l"/>
              <a:pathLst>
                <a:path h="181596" w="1566172">
                  <a:moveTo>
                    <a:pt x="0" y="0"/>
                  </a:moveTo>
                  <a:lnTo>
                    <a:pt x="1566172" y="0"/>
                  </a:lnTo>
                  <a:lnTo>
                    <a:pt x="1566172" y="181596"/>
                  </a:lnTo>
                  <a:lnTo>
                    <a:pt x="0" y="181596"/>
                  </a:lnTo>
                  <a:close/>
                </a:path>
              </a:pathLst>
            </a:custGeom>
            <a:solidFill>
              <a:srgbClr val="AA93A1"/>
            </a:solidFill>
          </p:spPr>
        </p:sp>
        <p:sp>
          <p:nvSpPr>
            <p:cNvPr name="TextBox 16" id="16"/>
            <p:cNvSpPr txBox="true"/>
            <p:nvPr/>
          </p:nvSpPr>
          <p:spPr>
            <a:xfrm>
              <a:off x="0" y="-38100"/>
              <a:ext cx="1566172" cy="219696"/>
            </a:xfrm>
            <a:prstGeom prst="rect">
              <a:avLst/>
            </a:prstGeom>
          </p:spPr>
          <p:txBody>
            <a:bodyPr anchor="ctr" rtlCol="false" tIns="88900" lIns="88900" bIns="88900" rIns="88900"/>
            <a:lstStyle/>
            <a:p>
              <a:pPr algn="ctr">
                <a:lnSpc>
                  <a:spcPts val="4029"/>
                </a:lnSpc>
              </a:pPr>
              <a:r>
                <a:rPr lang="en-US" sz="3099">
                  <a:solidFill>
                    <a:srgbClr val="FFFFFF"/>
                  </a:solidFill>
                  <a:latin typeface="Josefin Sans Bold"/>
                </a:rPr>
                <a:t>What is diabetes prevalence?</a:t>
              </a:r>
            </a:p>
          </p:txBody>
        </p:sp>
      </p:grpSp>
      <p:grpSp>
        <p:nvGrpSpPr>
          <p:cNvPr name="Group 17" id="17"/>
          <p:cNvGrpSpPr/>
          <p:nvPr/>
        </p:nvGrpSpPr>
        <p:grpSpPr>
          <a:xfrm rot="0">
            <a:off x="12114719" y="2736059"/>
            <a:ext cx="5946558" cy="689496"/>
            <a:chOff x="0" y="0"/>
            <a:chExt cx="1566172" cy="181596"/>
          </a:xfrm>
        </p:grpSpPr>
        <p:sp>
          <p:nvSpPr>
            <p:cNvPr name="Freeform 18" id="18"/>
            <p:cNvSpPr/>
            <p:nvPr/>
          </p:nvSpPr>
          <p:spPr>
            <a:xfrm flipH="false" flipV="false" rot="0">
              <a:off x="0" y="0"/>
              <a:ext cx="1566172" cy="181596"/>
            </a:xfrm>
            <a:custGeom>
              <a:avLst/>
              <a:gdLst/>
              <a:ahLst/>
              <a:cxnLst/>
              <a:rect r="r" b="b" t="t" l="l"/>
              <a:pathLst>
                <a:path h="181596" w="1566172">
                  <a:moveTo>
                    <a:pt x="0" y="0"/>
                  </a:moveTo>
                  <a:lnTo>
                    <a:pt x="1566172" y="0"/>
                  </a:lnTo>
                  <a:lnTo>
                    <a:pt x="1566172" y="181596"/>
                  </a:lnTo>
                  <a:lnTo>
                    <a:pt x="0" y="181596"/>
                  </a:lnTo>
                  <a:close/>
                </a:path>
              </a:pathLst>
            </a:custGeom>
            <a:solidFill>
              <a:srgbClr val="AA93A1"/>
            </a:solidFill>
          </p:spPr>
        </p:sp>
        <p:sp>
          <p:nvSpPr>
            <p:cNvPr name="TextBox 19" id="19"/>
            <p:cNvSpPr txBox="true"/>
            <p:nvPr/>
          </p:nvSpPr>
          <p:spPr>
            <a:xfrm>
              <a:off x="0" y="-38100"/>
              <a:ext cx="1566172" cy="219696"/>
            </a:xfrm>
            <a:prstGeom prst="rect">
              <a:avLst/>
            </a:prstGeom>
          </p:spPr>
          <p:txBody>
            <a:bodyPr anchor="ctr" rtlCol="false" tIns="88900" lIns="88900" bIns="88900" rIns="88900"/>
            <a:lstStyle/>
            <a:p>
              <a:pPr algn="ctr">
                <a:lnSpc>
                  <a:spcPts val="4030"/>
                </a:lnSpc>
              </a:pPr>
              <a:r>
                <a:rPr lang="en-US" sz="3100">
                  <a:solidFill>
                    <a:srgbClr val="FFFFFF"/>
                  </a:solidFill>
                  <a:latin typeface="Josefin Sans Bold"/>
                </a:rPr>
                <a:t>How is it calculated?</a:t>
              </a:r>
            </a:p>
          </p:txBody>
        </p:sp>
      </p:grpSp>
      <p:grpSp>
        <p:nvGrpSpPr>
          <p:cNvPr name="Group 20" id="20"/>
          <p:cNvGrpSpPr/>
          <p:nvPr/>
        </p:nvGrpSpPr>
        <p:grpSpPr>
          <a:xfrm rot="0">
            <a:off x="0" y="-50987"/>
            <a:ext cx="12114719" cy="854582"/>
            <a:chOff x="0" y="0"/>
            <a:chExt cx="1780575" cy="125603"/>
          </a:xfrm>
        </p:grpSpPr>
        <p:sp>
          <p:nvSpPr>
            <p:cNvPr name="Freeform 21" id="21"/>
            <p:cNvSpPr/>
            <p:nvPr/>
          </p:nvSpPr>
          <p:spPr>
            <a:xfrm flipH="false" flipV="false" rot="0">
              <a:off x="0" y="0"/>
              <a:ext cx="1780575" cy="125603"/>
            </a:xfrm>
            <a:custGeom>
              <a:avLst/>
              <a:gdLst/>
              <a:ahLst/>
              <a:cxnLst/>
              <a:rect r="r" b="b" t="t" l="l"/>
              <a:pathLst>
                <a:path h="125603" w="1780575">
                  <a:moveTo>
                    <a:pt x="0" y="0"/>
                  </a:moveTo>
                  <a:lnTo>
                    <a:pt x="1780575" y="0"/>
                  </a:lnTo>
                  <a:lnTo>
                    <a:pt x="1780575" y="125603"/>
                  </a:lnTo>
                  <a:lnTo>
                    <a:pt x="0" y="125603"/>
                  </a:lnTo>
                  <a:close/>
                </a:path>
              </a:pathLst>
            </a:custGeom>
            <a:solidFill>
              <a:srgbClr val="575D5E"/>
            </a:solidFill>
          </p:spPr>
        </p:sp>
        <p:sp>
          <p:nvSpPr>
            <p:cNvPr name="TextBox 22" id="22"/>
            <p:cNvSpPr txBox="true"/>
            <p:nvPr/>
          </p:nvSpPr>
          <p:spPr>
            <a:xfrm>
              <a:off x="0" y="-47625"/>
              <a:ext cx="1780575" cy="173228"/>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DIABETES PREVALENCE BY GLUCOSE LEVELS</a:t>
              </a:r>
            </a:p>
          </p:txBody>
        </p:sp>
      </p:grpSp>
      <p:grpSp>
        <p:nvGrpSpPr>
          <p:cNvPr name="Group 23" id="23"/>
          <p:cNvGrpSpPr/>
          <p:nvPr/>
        </p:nvGrpSpPr>
        <p:grpSpPr>
          <a:xfrm rot="0">
            <a:off x="12114719" y="6451181"/>
            <a:ext cx="5946558" cy="2293831"/>
            <a:chOff x="0" y="0"/>
            <a:chExt cx="1566172" cy="604137"/>
          </a:xfrm>
        </p:grpSpPr>
        <p:sp>
          <p:nvSpPr>
            <p:cNvPr name="Freeform 24" id="24"/>
            <p:cNvSpPr/>
            <p:nvPr/>
          </p:nvSpPr>
          <p:spPr>
            <a:xfrm flipH="false" flipV="false" rot="0">
              <a:off x="0" y="0"/>
              <a:ext cx="1566172" cy="604137"/>
            </a:xfrm>
            <a:custGeom>
              <a:avLst/>
              <a:gdLst/>
              <a:ahLst/>
              <a:cxnLst/>
              <a:rect r="r" b="b" t="t" l="l"/>
              <a:pathLst>
                <a:path h="604137" w="1566172">
                  <a:moveTo>
                    <a:pt x="0" y="0"/>
                  </a:moveTo>
                  <a:lnTo>
                    <a:pt x="1566172" y="0"/>
                  </a:lnTo>
                  <a:lnTo>
                    <a:pt x="1566172" y="604137"/>
                  </a:lnTo>
                  <a:lnTo>
                    <a:pt x="0" y="604137"/>
                  </a:lnTo>
                  <a:close/>
                </a:path>
              </a:pathLst>
            </a:custGeom>
            <a:solidFill>
              <a:srgbClr val="2583A8"/>
            </a:solidFill>
          </p:spPr>
        </p:sp>
        <p:sp>
          <p:nvSpPr>
            <p:cNvPr name="TextBox 25" id="25"/>
            <p:cNvSpPr txBox="true"/>
            <p:nvPr/>
          </p:nvSpPr>
          <p:spPr>
            <a:xfrm>
              <a:off x="0" y="-28575"/>
              <a:ext cx="1566172" cy="632712"/>
            </a:xfrm>
            <a:prstGeom prst="rect">
              <a:avLst/>
            </a:prstGeom>
          </p:spPr>
          <p:txBody>
            <a:bodyPr anchor="ctr" rtlCol="false" tIns="50800" lIns="50800" bIns="50800" rIns="50800"/>
            <a:lstStyle/>
            <a:p>
              <a:pPr marL="453390" indent="-226695" lvl="1">
                <a:lnSpc>
                  <a:spcPts val="2730"/>
                </a:lnSpc>
                <a:buFont typeface="Arial"/>
                <a:buChar char="•"/>
              </a:pPr>
              <a:r>
                <a:rPr lang="en-US" sz="2100">
                  <a:solidFill>
                    <a:srgbClr val="FFFFFF"/>
                  </a:solidFill>
                  <a:latin typeface="Josefin Sans Bold"/>
                </a:rPr>
                <a:t>0% Diabetes Prevalence: No individuals with diabetes in that particular BMI group.</a:t>
              </a:r>
            </a:p>
            <a:p>
              <a:pPr marL="453390" indent="-226695" lvl="1">
                <a:lnSpc>
                  <a:spcPts val="2730"/>
                </a:lnSpc>
                <a:buFont typeface="Arial"/>
                <a:buChar char="•"/>
              </a:pPr>
              <a:r>
                <a:rPr lang="en-US" sz="2100">
                  <a:solidFill>
                    <a:srgbClr val="FFFFFF"/>
                  </a:solidFill>
                  <a:latin typeface="Josefin Sans Bold"/>
                </a:rPr>
                <a:t>50% Diabetes Prevalence: Half of the individuals in that BMI group have diabetes.</a:t>
              </a:r>
            </a:p>
            <a:p>
              <a:pPr marL="453390" indent="-226695" lvl="1">
                <a:lnSpc>
                  <a:spcPts val="2730"/>
                </a:lnSpc>
                <a:buFont typeface="Arial"/>
                <a:buChar char="•"/>
              </a:pPr>
              <a:r>
                <a:rPr lang="en-US" sz="2100">
                  <a:solidFill>
                    <a:srgbClr val="FFFFFF"/>
                  </a:solidFill>
                  <a:latin typeface="Josefin Sans Bold"/>
                </a:rPr>
                <a:t>100% Diabetes Prevalence: All individuals in that BMI group have diabetes.</a:t>
              </a:r>
            </a:p>
          </p:txBody>
        </p:sp>
      </p:gr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709294" y="2494687"/>
            <a:ext cx="381963" cy="370026"/>
          </a:xfrm>
          <a:custGeom>
            <a:avLst/>
            <a:gdLst/>
            <a:ahLst/>
            <a:cxnLst/>
            <a:rect r="r" b="b" t="t" l="l"/>
            <a:pathLst>
              <a:path h="370026" w="381963">
                <a:moveTo>
                  <a:pt x="0" y="0"/>
                </a:moveTo>
                <a:lnTo>
                  <a:pt x="381963" y="0"/>
                </a:lnTo>
                <a:lnTo>
                  <a:pt x="381963" y="370027"/>
                </a:lnTo>
                <a:lnTo>
                  <a:pt x="0" y="3700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0" y="992063"/>
            <a:ext cx="11063617" cy="8710848"/>
          </a:xfrm>
          <a:custGeom>
            <a:avLst/>
            <a:gdLst/>
            <a:ahLst/>
            <a:cxnLst/>
            <a:rect r="r" b="b" t="t" l="l"/>
            <a:pathLst>
              <a:path h="8710848" w="11063617">
                <a:moveTo>
                  <a:pt x="0" y="0"/>
                </a:moveTo>
                <a:lnTo>
                  <a:pt x="11063617" y="0"/>
                </a:lnTo>
                <a:lnTo>
                  <a:pt x="11063617" y="8710848"/>
                </a:lnTo>
                <a:lnTo>
                  <a:pt x="0" y="8710848"/>
                </a:lnTo>
                <a:lnTo>
                  <a:pt x="0" y="0"/>
                </a:lnTo>
                <a:close/>
              </a:path>
            </a:pathLst>
          </a:custGeom>
          <a:blipFill>
            <a:blip r:embed="rId9"/>
            <a:stretch>
              <a:fillRect l="0" t="0" r="0" b="0"/>
            </a:stretch>
          </a:blipFill>
        </p:spPr>
      </p:sp>
      <p:grpSp>
        <p:nvGrpSpPr>
          <p:cNvPr name="Group 7" id="7"/>
          <p:cNvGrpSpPr/>
          <p:nvPr/>
        </p:nvGrpSpPr>
        <p:grpSpPr>
          <a:xfrm rot="0">
            <a:off x="12871264" y="6726807"/>
            <a:ext cx="5132352" cy="778226"/>
            <a:chOff x="0" y="0"/>
            <a:chExt cx="1351731" cy="204965"/>
          </a:xfrm>
        </p:grpSpPr>
        <p:sp>
          <p:nvSpPr>
            <p:cNvPr name="Freeform 8" id="8"/>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9" id="9"/>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HEALTHCARE PLANNING.</a:t>
              </a:r>
            </a:p>
          </p:txBody>
        </p:sp>
      </p:grpSp>
      <p:grpSp>
        <p:nvGrpSpPr>
          <p:cNvPr name="Group 10" id="10"/>
          <p:cNvGrpSpPr/>
          <p:nvPr/>
        </p:nvGrpSpPr>
        <p:grpSpPr>
          <a:xfrm rot="0">
            <a:off x="12871264" y="5424321"/>
            <a:ext cx="5132352" cy="1102461"/>
            <a:chOff x="0" y="0"/>
            <a:chExt cx="1351731" cy="290360"/>
          </a:xfrm>
        </p:grpSpPr>
        <p:sp>
          <p:nvSpPr>
            <p:cNvPr name="Freeform 11" id="11"/>
            <p:cNvSpPr/>
            <p:nvPr/>
          </p:nvSpPr>
          <p:spPr>
            <a:xfrm flipH="false" flipV="false" rot="0">
              <a:off x="0" y="0"/>
              <a:ext cx="1351731" cy="290360"/>
            </a:xfrm>
            <a:custGeom>
              <a:avLst/>
              <a:gdLst/>
              <a:ahLst/>
              <a:cxnLst/>
              <a:rect r="r" b="b" t="t" l="l"/>
              <a:pathLst>
                <a:path h="290360" w="1351731">
                  <a:moveTo>
                    <a:pt x="0" y="0"/>
                  </a:moveTo>
                  <a:lnTo>
                    <a:pt x="1351731" y="0"/>
                  </a:lnTo>
                  <a:lnTo>
                    <a:pt x="1351731" y="290360"/>
                  </a:lnTo>
                  <a:lnTo>
                    <a:pt x="0" y="290360"/>
                  </a:lnTo>
                  <a:close/>
                </a:path>
              </a:pathLst>
            </a:custGeom>
            <a:solidFill>
              <a:srgbClr val="88ABC4"/>
            </a:solidFill>
          </p:spPr>
        </p:sp>
        <p:sp>
          <p:nvSpPr>
            <p:cNvPr name="TextBox 12" id="12"/>
            <p:cNvSpPr txBox="true"/>
            <p:nvPr/>
          </p:nvSpPr>
          <p:spPr>
            <a:xfrm>
              <a:off x="0" y="-47625"/>
              <a:ext cx="1351731" cy="337985"/>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IDENTIFY HIGH-RISK AGE GROUPS.</a:t>
              </a:r>
            </a:p>
          </p:txBody>
        </p:sp>
      </p:grpSp>
      <p:grpSp>
        <p:nvGrpSpPr>
          <p:cNvPr name="Group 13" id="13"/>
          <p:cNvGrpSpPr/>
          <p:nvPr/>
        </p:nvGrpSpPr>
        <p:grpSpPr>
          <a:xfrm rot="0">
            <a:off x="12871264" y="8669998"/>
            <a:ext cx="5132352" cy="778226"/>
            <a:chOff x="0" y="0"/>
            <a:chExt cx="1351731" cy="204965"/>
          </a:xfrm>
        </p:grpSpPr>
        <p:sp>
          <p:nvSpPr>
            <p:cNvPr name="Freeform 14" id="14"/>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15" id="15"/>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PATIENT CARE.</a:t>
              </a:r>
            </a:p>
          </p:txBody>
        </p:sp>
      </p:grpSp>
      <p:grpSp>
        <p:nvGrpSpPr>
          <p:cNvPr name="Group 16" id="16"/>
          <p:cNvGrpSpPr/>
          <p:nvPr/>
        </p:nvGrpSpPr>
        <p:grpSpPr>
          <a:xfrm rot="0">
            <a:off x="12871264" y="7701295"/>
            <a:ext cx="5132352" cy="778226"/>
            <a:chOff x="0" y="0"/>
            <a:chExt cx="1351731" cy="204965"/>
          </a:xfrm>
        </p:grpSpPr>
        <p:sp>
          <p:nvSpPr>
            <p:cNvPr name="Freeform 17" id="17"/>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88ABC4"/>
            </a:solidFill>
          </p:spPr>
        </p:sp>
        <p:sp>
          <p:nvSpPr>
            <p:cNvPr name="TextBox 18" id="18"/>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MONITORING TRENDS.</a:t>
              </a:r>
            </a:p>
          </p:txBody>
        </p:sp>
      </p:grpSp>
      <p:grpSp>
        <p:nvGrpSpPr>
          <p:cNvPr name="Group 19" id="19"/>
          <p:cNvGrpSpPr/>
          <p:nvPr/>
        </p:nvGrpSpPr>
        <p:grpSpPr>
          <a:xfrm rot="0">
            <a:off x="12871264" y="3645522"/>
            <a:ext cx="5132352" cy="1567282"/>
            <a:chOff x="0" y="0"/>
            <a:chExt cx="1351731" cy="412782"/>
          </a:xfrm>
        </p:grpSpPr>
        <p:sp>
          <p:nvSpPr>
            <p:cNvPr name="Freeform 20" id="20"/>
            <p:cNvSpPr/>
            <p:nvPr/>
          </p:nvSpPr>
          <p:spPr>
            <a:xfrm flipH="false" flipV="false" rot="0">
              <a:off x="0" y="0"/>
              <a:ext cx="1351731" cy="412782"/>
            </a:xfrm>
            <a:custGeom>
              <a:avLst/>
              <a:gdLst/>
              <a:ahLst/>
              <a:cxnLst/>
              <a:rect r="r" b="b" t="t" l="l"/>
              <a:pathLst>
                <a:path h="412782" w="1351731">
                  <a:moveTo>
                    <a:pt x="0" y="0"/>
                  </a:moveTo>
                  <a:lnTo>
                    <a:pt x="1351731" y="0"/>
                  </a:lnTo>
                  <a:lnTo>
                    <a:pt x="1351731" y="412782"/>
                  </a:lnTo>
                  <a:lnTo>
                    <a:pt x="0" y="412782"/>
                  </a:lnTo>
                  <a:close/>
                </a:path>
              </a:pathLst>
            </a:custGeom>
            <a:solidFill>
              <a:srgbClr val="AA93A1"/>
            </a:solidFill>
          </p:spPr>
        </p:sp>
        <p:sp>
          <p:nvSpPr>
            <p:cNvPr name="TextBox 21" id="21"/>
            <p:cNvSpPr txBox="true"/>
            <p:nvPr/>
          </p:nvSpPr>
          <p:spPr>
            <a:xfrm>
              <a:off x="0" y="-47625"/>
              <a:ext cx="1351731" cy="460407"/>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How can the results of this bar graph be used for decision making in the chosen domain?</a:t>
              </a:r>
            </a:p>
          </p:txBody>
        </p:sp>
      </p:grpSp>
      <p:sp>
        <p:nvSpPr>
          <p:cNvPr name="Freeform 22" id="22"/>
          <p:cNvSpPr/>
          <p:nvPr/>
        </p:nvSpPr>
        <p:spPr>
          <a:xfrm flipH="false" flipV="false" rot="0">
            <a:off x="10913797" y="1028700"/>
            <a:ext cx="7374203" cy="2265895"/>
          </a:xfrm>
          <a:custGeom>
            <a:avLst/>
            <a:gdLst/>
            <a:ahLst/>
            <a:cxnLst/>
            <a:rect r="r" b="b" t="t" l="l"/>
            <a:pathLst>
              <a:path h="2265895" w="7374203">
                <a:moveTo>
                  <a:pt x="0" y="0"/>
                </a:moveTo>
                <a:lnTo>
                  <a:pt x="7374203" y="0"/>
                </a:lnTo>
                <a:lnTo>
                  <a:pt x="7374203" y="2265895"/>
                </a:lnTo>
                <a:lnTo>
                  <a:pt x="0" y="2265895"/>
                </a:lnTo>
                <a:lnTo>
                  <a:pt x="0" y="0"/>
                </a:lnTo>
                <a:close/>
              </a:path>
            </a:pathLst>
          </a:custGeom>
          <a:blipFill>
            <a:blip r:embed="rId10"/>
            <a:stretch>
              <a:fillRect l="0" t="0" r="-7015" b="0"/>
            </a:stretch>
          </a:blipFill>
        </p:spPr>
      </p:sp>
      <p:grpSp>
        <p:nvGrpSpPr>
          <p:cNvPr name="Group 23" id="23"/>
          <p:cNvGrpSpPr/>
          <p:nvPr/>
        </p:nvGrpSpPr>
        <p:grpSpPr>
          <a:xfrm rot="0">
            <a:off x="0" y="110491"/>
            <a:ext cx="18288000" cy="880109"/>
            <a:chOff x="0" y="0"/>
            <a:chExt cx="2687900" cy="129355"/>
          </a:xfrm>
        </p:grpSpPr>
        <p:sp>
          <p:nvSpPr>
            <p:cNvPr name="Freeform 24" id="24"/>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25" id="25"/>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DIABETES PREVALENCE BY AGE GROUP.</a:t>
              </a:r>
            </a:p>
          </p:txBody>
        </p:sp>
      </p:gr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2873836" y="6345561"/>
            <a:ext cx="5132352" cy="778226"/>
            <a:chOff x="0" y="0"/>
            <a:chExt cx="1351731" cy="204965"/>
          </a:xfrm>
        </p:grpSpPr>
        <p:sp>
          <p:nvSpPr>
            <p:cNvPr name="Freeform 6" id="6"/>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7" id="7"/>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PREVENTIVE INTERVENTIONS</a:t>
              </a:r>
            </a:p>
          </p:txBody>
        </p:sp>
      </p:grpSp>
      <p:grpSp>
        <p:nvGrpSpPr>
          <p:cNvPr name="Group 8" id="8"/>
          <p:cNvGrpSpPr/>
          <p:nvPr/>
        </p:nvGrpSpPr>
        <p:grpSpPr>
          <a:xfrm rot="0">
            <a:off x="12873836" y="5500660"/>
            <a:ext cx="5132352" cy="778226"/>
            <a:chOff x="0" y="0"/>
            <a:chExt cx="1351731" cy="204965"/>
          </a:xfrm>
        </p:grpSpPr>
        <p:sp>
          <p:nvSpPr>
            <p:cNvPr name="Freeform 9" id="9"/>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88ABC4"/>
            </a:solidFill>
          </p:spPr>
        </p:sp>
        <p:sp>
          <p:nvSpPr>
            <p:cNvPr name="TextBox 10" id="10"/>
            <p:cNvSpPr txBox="true"/>
            <p:nvPr/>
          </p:nvSpPr>
          <p:spPr>
            <a:xfrm>
              <a:off x="0" y="-47625"/>
              <a:ext cx="1351731" cy="252590"/>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PATIENT CARE.</a:t>
              </a:r>
            </a:p>
          </p:txBody>
        </p:sp>
      </p:grpSp>
      <p:grpSp>
        <p:nvGrpSpPr>
          <p:cNvPr name="Group 11" id="11"/>
          <p:cNvGrpSpPr/>
          <p:nvPr/>
        </p:nvGrpSpPr>
        <p:grpSpPr>
          <a:xfrm rot="0">
            <a:off x="12873836" y="8093149"/>
            <a:ext cx="5132352" cy="778226"/>
            <a:chOff x="0" y="0"/>
            <a:chExt cx="1351731" cy="204965"/>
          </a:xfrm>
        </p:grpSpPr>
        <p:sp>
          <p:nvSpPr>
            <p:cNvPr name="Freeform 12" id="12"/>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13" id="13"/>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MEDICATION MANAGEMENT</a:t>
              </a:r>
            </a:p>
          </p:txBody>
        </p:sp>
      </p:grpSp>
      <p:grpSp>
        <p:nvGrpSpPr>
          <p:cNvPr name="Group 14" id="14"/>
          <p:cNvGrpSpPr/>
          <p:nvPr/>
        </p:nvGrpSpPr>
        <p:grpSpPr>
          <a:xfrm rot="0">
            <a:off x="12873836" y="7219037"/>
            <a:ext cx="5132352" cy="778226"/>
            <a:chOff x="0" y="0"/>
            <a:chExt cx="1351731" cy="204965"/>
          </a:xfrm>
        </p:grpSpPr>
        <p:sp>
          <p:nvSpPr>
            <p:cNvPr name="Freeform 15" id="15"/>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88ABC4"/>
            </a:solidFill>
          </p:spPr>
        </p:sp>
        <p:sp>
          <p:nvSpPr>
            <p:cNvPr name="TextBox 16" id="16"/>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PUBLIC HEALTH CAMPAIGNS.</a:t>
              </a:r>
            </a:p>
          </p:txBody>
        </p:sp>
      </p:grpSp>
      <p:sp>
        <p:nvSpPr>
          <p:cNvPr name="Freeform 17" id="17"/>
          <p:cNvSpPr/>
          <p:nvPr/>
        </p:nvSpPr>
        <p:spPr>
          <a:xfrm flipH="false" flipV="false" rot="0">
            <a:off x="156817" y="1028700"/>
            <a:ext cx="11520876" cy="9070867"/>
          </a:xfrm>
          <a:custGeom>
            <a:avLst/>
            <a:gdLst/>
            <a:ahLst/>
            <a:cxnLst/>
            <a:rect r="r" b="b" t="t" l="l"/>
            <a:pathLst>
              <a:path h="9070867" w="11520876">
                <a:moveTo>
                  <a:pt x="0" y="0"/>
                </a:moveTo>
                <a:lnTo>
                  <a:pt x="11520876" y="0"/>
                </a:lnTo>
                <a:lnTo>
                  <a:pt x="11520876" y="9070867"/>
                </a:lnTo>
                <a:lnTo>
                  <a:pt x="0" y="9070867"/>
                </a:lnTo>
                <a:lnTo>
                  <a:pt x="0" y="0"/>
                </a:lnTo>
                <a:close/>
              </a:path>
            </a:pathLst>
          </a:custGeom>
          <a:blipFill>
            <a:blip r:embed="rId7"/>
            <a:stretch>
              <a:fillRect l="0" t="0" r="0" b="0"/>
            </a:stretch>
          </a:blipFill>
        </p:spPr>
      </p:sp>
      <p:grpSp>
        <p:nvGrpSpPr>
          <p:cNvPr name="Group 18" id="18"/>
          <p:cNvGrpSpPr/>
          <p:nvPr/>
        </p:nvGrpSpPr>
        <p:grpSpPr>
          <a:xfrm rot="0">
            <a:off x="12873836" y="4056754"/>
            <a:ext cx="5132352" cy="1397317"/>
            <a:chOff x="0" y="0"/>
            <a:chExt cx="1351731" cy="368018"/>
          </a:xfrm>
        </p:grpSpPr>
        <p:sp>
          <p:nvSpPr>
            <p:cNvPr name="Freeform 19" id="19"/>
            <p:cNvSpPr/>
            <p:nvPr/>
          </p:nvSpPr>
          <p:spPr>
            <a:xfrm flipH="false" flipV="false" rot="0">
              <a:off x="0" y="0"/>
              <a:ext cx="1351731" cy="368018"/>
            </a:xfrm>
            <a:custGeom>
              <a:avLst/>
              <a:gdLst/>
              <a:ahLst/>
              <a:cxnLst/>
              <a:rect r="r" b="b" t="t" l="l"/>
              <a:pathLst>
                <a:path h="368018" w="1351731">
                  <a:moveTo>
                    <a:pt x="0" y="0"/>
                  </a:moveTo>
                  <a:lnTo>
                    <a:pt x="1351731" y="0"/>
                  </a:lnTo>
                  <a:lnTo>
                    <a:pt x="1351731" y="368018"/>
                  </a:lnTo>
                  <a:lnTo>
                    <a:pt x="0" y="368018"/>
                  </a:lnTo>
                  <a:close/>
                </a:path>
              </a:pathLst>
            </a:custGeom>
            <a:solidFill>
              <a:srgbClr val="AA93A1"/>
            </a:solidFill>
          </p:spPr>
        </p:sp>
        <p:sp>
          <p:nvSpPr>
            <p:cNvPr name="TextBox 20" id="20"/>
            <p:cNvSpPr txBox="true"/>
            <p:nvPr/>
          </p:nvSpPr>
          <p:spPr>
            <a:xfrm>
              <a:off x="0" y="-28575"/>
              <a:ext cx="1351731" cy="396593"/>
            </a:xfrm>
            <a:prstGeom prst="rect">
              <a:avLst/>
            </a:prstGeom>
          </p:spPr>
          <p:txBody>
            <a:bodyPr anchor="ctr" rtlCol="false" tIns="88900" lIns="88900" bIns="88900" rIns="88900"/>
            <a:lstStyle/>
            <a:p>
              <a:pPr algn="ctr">
                <a:lnSpc>
                  <a:spcPts val="3249"/>
                </a:lnSpc>
              </a:pPr>
              <a:r>
                <a:rPr lang="en-US" sz="2499">
                  <a:solidFill>
                    <a:srgbClr val="FFFFFF"/>
                  </a:solidFill>
                  <a:latin typeface="Josefin Sans Bold"/>
                </a:rPr>
                <a:t>How can the results of this bar plot be used for decision making in the chosen domain?</a:t>
              </a:r>
            </a:p>
          </p:txBody>
        </p:sp>
      </p:grpSp>
      <p:sp>
        <p:nvSpPr>
          <p:cNvPr name="Freeform 21" id="21"/>
          <p:cNvSpPr/>
          <p:nvPr/>
        </p:nvSpPr>
        <p:spPr>
          <a:xfrm flipH="false" flipV="false" rot="0">
            <a:off x="11843358" y="110491"/>
            <a:ext cx="6328495" cy="3606260"/>
          </a:xfrm>
          <a:custGeom>
            <a:avLst/>
            <a:gdLst/>
            <a:ahLst/>
            <a:cxnLst/>
            <a:rect r="r" b="b" t="t" l="l"/>
            <a:pathLst>
              <a:path h="3606260" w="6328495">
                <a:moveTo>
                  <a:pt x="0" y="0"/>
                </a:moveTo>
                <a:lnTo>
                  <a:pt x="6328494" y="0"/>
                </a:lnTo>
                <a:lnTo>
                  <a:pt x="6328494" y="3606259"/>
                </a:lnTo>
                <a:lnTo>
                  <a:pt x="0" y="3606259"/>
                </a:lnTo>
                <a:lnTo>
                  <a:pt x="0" y="0"/>
                </a:lnTo>
                <a:close/>
              </a:path>
            </a:pathLst>
          </a:custGeom>
          <a:blipFill>
            <a:blip r:embed="rId8"/>
            <a:stretch>
              <a:fillRect l="0" t="0" r="0" b="0"/>
            </a:stretch>
          </a:blipFill>
        </p:spPr>
      </p:sp>
      <p:grpSp>
        <p:nvGrpSpPr>
          <p:cNvPr name="Group 22" id="22"/>
          <p:cNvGrpSpPr/>
          <p:nvPr/>
        </p:nvGrpSpPr>
        <p:grpSpPr>
          <a:xfrm rot="0">
            <a:off x="0" y="110491"/>
            <a:ext cx="11843358" cy="880109"/>
            <a:chOff x="0" y="0"/>
            <a:chExt cx="1740691" cy="129355"/>
          </a:xfrm>
        </p:grpSpPr>
        <p:sp>
          <p:nvSpPr>
            <p:cNvPr name="Freeform 23" id="23"/>
            <p:cNvSpPr/>
            <p:nvPr/>
          </p:nvSpPr>
          <p:spPr>
            <a:xfrm flipH="false" flipV="false" rot="0">
              <a:off x="0" y="0"/>
              <a:ext cx="1740691" cy="129355"/>
            </a:xfrm>
            <a:custGeom>
              <a:avLst/>
              <a:gdLst/>
              <a:ahLst/>
              <a:cxnLst/>
              <a:rect r="r" b="b" t="t" l="l"/>
              <a:pathLst>
                <a:path h="129355" w="1740691">
                  <a:moveTo>
                    <a:pt x="0" y="0"/>
                  </a:moveTo>
                  <a:lnTo>
                    <a:pt x="1740691" y="0"/>
                  </a:lnTo>
                  <a:lnTo>
                    <a:pt x="1740691" y="129355"/>
                  </a:lnTo>
                  <a:lnTo>
                    <a:pt x="0" y="129355"/>
                  </a:lnTo>
                  <a:close/>
                </a:path>
              </a:pathLst>
            </a:custGeom>
            <a:solidFill>
              <a:srgbClr val="575D5E"/>
            </a:solidFill>
          </p:spPr>
        </p:sp>
        <p:sp>
          <p:nvSpPr>
            <p:cNvPr name="TextBox 24" id="24"/>
            <p:cNvSpPr txBox="true"/>
            <p:nvPr/>
          </p:nvSpPr>
          <p:spPr>
            <a:xfrm>
              <a:off x="0" y="-47625"/>
              <a:ext cx="1740691"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AVERAGE BLOOD PRESSURE VS AGE GROUP</a:t>
              </a:r>
            </a:p>
          </p:txBody>
        </p:sp>
      </p:gr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51715" y="-5311"/>
            <a:ext cx="2062637" cy="1835747"/>
          </a:xfrm>
          <a:custGeom>
            <a:avLst/>
            <a:gdLst/>
            <a:ahLst/>
            <a:cxnLst/>
            <a:rect r="r" b="b" t="t" l="l"/>
            <a:pathLst>
              <a:path h="1835747" w="2062637">
                <a:moveTo>
                  <a:pt x="0" y="0"/>
                </a:moveTo>
                <a:lnTo>
                  <a:pt x="2062637" y="0"/>
                </a:lnTo>
                <a:lnTo>
                  <a:pt x="2062637" y="1835747"/>
                </a:lnTo>
                <a:lnTo>
                  <a:pt x="0" y="1835747"/>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2472244" y="6018510"/>
            <a:ext cx="5487772" cy="778226"/>
            <a:chOff x="0" y="0"/>
            <a:chExt cx="1445339" cy="204965"/>
          </a:xfrm>
        </p:grpSpPr>
        <p:sp>
          <p:nvSpPr>
            <p:cNvPr name="Freeform 6" id="6"/>
            <p:cNvSpPr/>
            <p:nvPr/>
          </p:nvSpPr>
          <p:spPr>
            <a:xfrm flipH="false" flipV="false" rot="0">
              <a:off x="0" y="0"/>
              <a:ext cx="1445339" cy="204965"/>
            </a:xfrm>
            <a:custGeom>
              <a:avLst/>
              <a:gdLst/>
              <a:ahLst/>
              <a:cxnLst/>
              <a:rect r="r" b="b" t="t" l="l"/>
              <a:pathLst>
                <a:path h="204965" w="1445339">
                  <a:moveTo>
                    <a:pt x="0" y="0"/>
                  </a:moveTo>
                  <a:lnTo>
                    <a:pt x="1445339" y="0"/>
                  </a:lnTo>
                  <a:lnTo>
                    <a:pt x="1445339" y="204965"/>
                  </a:lnTo>
                  <a:lnTo>
                    <a:pt x="0" y="204965"/>
                  </a:lnTo>
                  <a:close/>
                </a:path>
              </a:pathLst>
            </a:custGeom>
            <a:solidFill>
              <a:srgbClr val="709954"/>
            </a:solidFill>
          </p:spPr>
        </p:sp>
        <p:sp>
          <p:nvSpPr>
            <p:cNvPr name="TextBox 7" id="7"/>
            <p:cNvSpPr txBox="true"/>
            <p:nvPr/>
          </p:nvSpPr>
          <p:spPr>
            <a:xfrm>
              <a:off x="0" y="-47625"/>
              <a:ext cx="1445339"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PREVENTIVE STRATEGIES</a:t>
              </a:r>
            </a:p>
          </p:txBody>
        </p:sp>
      </p:grpSp>
      <p:grpSp>
        <p:nvGrpSpPr>
          <p:cNvPr name="Group 8" id="8"/>
          <p:cNvGrpSpPr/>
          <p:nvPr/>
        </p:nvGrpSpPr>
        <p:grpSpPr>
          <a:xfrm rot="0">
            <a:off x="12472244" y="5030734"/>
            <a:ext cx="5487772" cy="778226"/>
            <a:chOff x="0" y="0"/>
            <a:chExt cx="1445339" cy="204965"/>
          </a:xfrm>
        </p:grpSpPr>
        <p:sp>
          <p:nvSpPr>
            <p:cNvPr name="Freeform 9" id="9"/>
            <p:cNvSpPr/>
            <p:nvPr/>
          </p:nvSpPr>
          <p:spPr>
            <a:xfrm flipH="false" flipV="false" rot="0">
              <a:off x="0" y="0"/>
              <a:ext cx="1445339" cy="204965"/>
            </a:xfrm>
            <a:custGeom>
              <a:avLst/>
              <a:gdLst/>
              <a:ahLst/>
              <a:cxnLst/>
              <a:rect r="r" b="b" t="t" l="l"/>
              <a:pathLst>
                <a:path h="204965" w="1445339">
                  <a:moveTo>
                    <a:pt x="0" y="0"/>
                  </a:moveTo>
                  <a:lnTo>
                    <a:pt x="1445339" y="0"/>
                  </a:lnTo>
                  <a:lnTo>
                    <a:pt x="1445339" y="204965"/>
                  </a:lnTo>
                  <a:lnTo>
                    <a:pt x="0" y="204965"/>
                  </a:lnTo>
                  <a:close/>
                </a:path>
              </a:pathLst>
            </a:custGeom>
            <a:solidFill>
              <a:srgbClr val="88ABC4"/>
            </a:solidFill>
          </p:spPr>
        </p:sp>
        <p:sp>
          <p:nvSpPr>
            <p:cNvPr name="TextBox 10" id="10"/>
            <p:cNvSpPr txBox="true"/>
            <p:nvPr/>
          </p:nvSpPr>
          <p:spPr>
            <a:xfrm>
              <a:off x="0" y="-47625"/>
              <a:ext cx="1445339" cy="252590"/>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CLINICAL GUIDELINESS.</a:t>
              </a:r>
            </a:p>
          </p:txBody>
        </p:sp>
      </p:grpSp>
      <p:grpSp>
        <p:nvGrpSpPr>
          <p:cNvPr name="Group 11" id="11"/>
          <p:cNvGrpSpPr/>
          <p:nvPr/>
        </p:nvGrpSpPr>
        <p:grpSpPr>
          <a:xfrm rot="0">
            <a:off x="12472244" y="7938557"/>
            <a:ext cx="5487772" cy="778226"/>
            <a:chOff x="0" y="0"/>
            <a:chExt cx="1445339" cy="204965"/>
          </a:xfrm>
        </p:grpSpPr>
        <p:sp>
          <p:nvSpPr>
            <p:cNvPr name="Freeform 12" id="12"/>
            <p:cNvSpPr/>
            <p:nvPr/>
          </p:nvSpPr>
          <p:spPr>
            <a:xfrm flipH="false" flipV="false" rot="0">
              <a:off x="0" y="0"/>
              <a:ext cx="1445339" cy="204965"/>
            </a:xfrm>
            <a:custGeom>
              <a:avLst/>
              <a:gdLst/>
              <a:ahLst/>
              <a:cxnLst/>
              <a:rect r="r" b="b" t="t" l="l"/>
              <a:pathLst>
                <a:path h="204965" w="1445339">
                  <a:moveTo>
                    <a:pt x="0" y="0"/>
                  </a:moveTo>
                  <a:lnTo>
                    <a:pt x="1445339" y="0"/>
                  </a:lnTo>
                  <a:lnTo>
                    <a:pt x="1445339" y="204965"/>
                  </a:lnTo>
                  <a:lnTo>
                    <a:pt x="0" y="204965"/>
                  </a:lnTo>
                  <a:close/>
                </a:path>
              </a:pathLst>
            </a:custGeom>
            <a:solidFill>
              <a:srgbClr val="709954"/>
            </a:solidFill>
          </p:spPr>
        </p:sp>
        <p:sp>
          <p:nvSpPr>
            <p:cNvPr name="TextBox 13" id="13"/>
            <p:cNvSpPr txBox="true"/>
            <p:nvPr/>
          </p:nvSpPr>
          <p:spPr>
            <a:xfrm>
              <a:off x="0" y="-47625"/>
              <a:ext cx="1445339"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PATIENT EDUCATION.</a:t>
              </a:r>
            </a:p>
          </p:txBody>
        </p:sp>
      </p:grpSp>
      <p:grpSp>
        <p:nvGrpSpPr>
          <p:cNvPr name="Group 14" id="14"/>
          <p:cNvGrpSpPr/>
          <p:nvPr/>
        </p:nvGrpSpPr>
        <p:grpSpPr>
          <a:xfrm rot="0">
            <a:off x="12472244" y="6949136"/>
            <a:ext cx="5487772" cy="778226"/>
            <a:chOff x="0" y="0"/>
            <a:chExt cx="1445339" cy="204965"/>
          </a:xfrm>
        </p:grpSpPr>
        <p:sp>
          <p:nvSpPr>
            <p:cNvPr name="Freeform 15" id="15"/>
            <p:cNvSpPr/>
            <p:nvPr/>
          </p:nvSpPr>
          <p:spPr>
            <a:xfrm flipH="false" flipV="false" rot="0">
              <a:off x="0" y="0"/>
              <a:ext cx="1445339" cy="204965"/>
            </a:xfrm>
            <a:custGeom>
              <a:avLst/>
              <a:gdLst/>
              <a:ahLst/>
              <a:cxnLst/>
              <a:rect r="r" b="b" t="t" l="l"/>
              <a:pathLst>
                <a:path h="204965" w="1445339">
                  <a:moveTo>
                    <a:pt x="0" y="0"/>
                  </a:moveTo>
                  <a:lnTo>
                    <a:pt x="1445339" y="0"/>
                  </a:lnTo>
                  <a:lnTo>
                    <a:pt x="1445339" y="204965"/>
                  </a:lnTo>
                  <a:lnTo>
                    <a:pt x="0" y="204965"/>
                  </a:lnTo>
                  <a:close/>
                </a:path>
              </a:pathLst>
            </a:custGeom>
            <a:solidFill>
              <a:srgbClr val="88ABC4"/>
            </a:solidFill>
          </p:spPr>
        </p:sp>
        <p:sp>
          <p:nvSpPr>
            <p:cNvPr name="TextBox 16" id="16"/>
            <p:cNvSpPr txBox="true"/>
            <p:nvPr/>
          </p:nvSpPr>
          <p:spPr>
            <a:xfrm>
              <a:off x="0" y="-47625"/>
              <a:ext cx="1445339"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PUBLIC HEALTH CAMPAIGNS.</a:t>
              </a:r>
            </a:p>
          </p:txBody>
        </p:sp>
      </p:grpSp>
      <p:sp>
        <p:nvSpPr>
          <p:cNvPr name="Freeform 17" id="17"/>
          <p:cNvSpPr/>
          <p:nvPr/>
        </p:nvSpPr>
        <p:spPr>
          <a:xfrm flipH="false" flipV="false" rot="0">
            <a:off x="106152" y="1000125"/>
            <a:ext cx="11683354" cy="9198793"/>
          </a:xfrm>
          <a:custGeom>
            <a:avLst/>
            <a:gdLst/>
            <a:ahLst/>
            <a:cxnLst/>
            <a:rect r="r" b="b" t="t" l="l"/>
            <a:pathLst>
              <a:path h="9198793" w="11683354">
                <a:moveTo>
                  <a:pt x="0" y="0"/>
                </a:moveTo>
                <a:lnTo>
                  <a:pt x="11683354" y="0"/>
                </a:lnTo>
                <a:lnTo>
                  <a:pt x="11683354" y="9198793"/>
                </a:lnTo>
                <a:lnTo>
                  <a:pt x="0" y="9198793"/>
                </a:lnTo>
                <a:lnTo>
                  <a:pt x="0" y="0"/>
                </a:lnTo>
                <a:close/>
              </a:path>
            </a:pathLst>
          </a:custGeom>
          <a:blipFill>
            <a:blip r:embed="rId7"/>
            <a:stretch>
              <a:fillRect l="0" t="0" r="0" b="0"/>
            </a:stretch>
          </a:blipFill>
        </p:spPr>
      </p:sp>
      <p:grpSp>
        <p:nvGrpSpPr>
          <p:cNvPr name="Group 18" id="18"/>
          <p:cNvGrpSpPr/>
          <p:nvPr/>
        </p:nvGrpSpPr>
        <p:grpSpPr>
          <a:xfrm rot="0">
            <a:off x="13709294" y="8871375"/>
            <a:ext cx="4250722" cy="1180357"/>
            <a:chOff x="0" y="0"/>
            <a:chExt cx="1119532" cy="310876"/>
          </a:xfrm>
        </p:grpSpPr>
        <p:sp>
          <p:nvSpPr>
            <p:cNvPr name="Freeform 19" id="19"/>
            <p:cNvSpPr/>
            <p:nvPr/>
          </p:nvSpPr>
          <p:spPr>
            <a:xfrm flipH="false" flipV="false" rot="0">
              <a:off x="0" y="0"/>
              <a:ext cx="1119532" cy="310876"/>
            </a:xfrm>
            <a:custGeom>
              <a:avLst/>
              <a:gdLst/>
              <a:ahLst/>
              <a:cxnLst/>
              <a:rect r="r" b="b" t="t" l="l"/>
              <a:pathLst>
                <a:path h="310876" w="1119532">
                  <a:moveTo>
                    <a:pt x="0" y="0"/>
                  </a:moveTo>
                  <a:lnTo>
                    <a:pt x="1119532" y="0"/>
                  </a:lnTo>
                  <a:lnTo>
                    <a:pt x="1119532" y="310876"/>
                  </a:lnTo>
                  <a:lnTo>
                    <a:pt x="0" y="310876"/>
                  </a:lnTo>
                  <a:close/>
                </a:path>
              </a:pathLst>
            </a:custGeom>
            <a:solidFill>
              <a:srgbClr val="F08F93"/>
            </a:solidFill>
          </p:spPr>
        </p:sp>
        <p:sp>
          <p:nvSpPr>
            <p:cNvPr name="TextBox 20" id="20"/>
            <p:cNvSpPr txBox="true"/>
            <p:nvPr/>
          </p:nvSpPr>
          <p:spPr>
            <a:xfrm>
              <a:off x="0" y="-38100"/>
              <a:ext cx="1119532" cy="348976"/>
            </a:xfrm>
            <a:prstGeom prst="rect">
              <a:avLst/>
            </a:prstGeom>
          </p:spPr>
          <p:txBody>
            <a:bodyPr anchor="ctr" rtlCol="false" tIns="88900" lIns="88900" bIns="88900" rIns="88900"/>
            <a:lstStyle/>
            <a:p>
              <a:pPr algn="ctr">
                <a:lnSpc>
                  <a:spcPts val="2600"/>
                </a:lnSpc>
              </a:pPr>
              <a:r>
                <a:rPr lang="en-US" sz="2000">
                  <a:solidFill>
                    <a:srgbClr val="FFFFFF"/>
                  </a:solidFill>
                  <a:latin typeface="Josefin Sans Bold"/>
                </a:rPr>
                <a:t>LOW BP =</a:t>
              </a:r>
              <a:r>
                <a:rPr lang="en-US" sz="2000">
                  <a:solidFill>
                    <a:srgbClr val="FFFFFF"/>
                  </a:solidFill>
                  <a:latin typeface="Josefin Sans Bold"/>
                </a:rPr>
                <a:t> BP &lt; 90</a:t>
              </a:r>
            </a:p>
            <a:p>
              <a:pPr algn="ctr">
                <a:lnSpc>
                  <a:spcPts val="2600"/>
                </a:lnSpc>
              </a:pPr>
              <a:r>
                <a:rPr lang="en-US" sz="2000">
                  <a:solidFill>
                    <a:srgbClr val="FFFFFF"/>
                  </a:solidFill>
                  <a:latin typeface="Josefin Sans Bold"/>
                </a:rPr>
                <a:t>NORMAL BP = 90 - 120</a:t>
              </a:r>
            </a:p>
            <a:p>
              <a:pPr algn="ctr">
                <a:lnSpc>
                  <a:spcPts val="2600"/>
                </a:lnSpc>
              </a:pPr>
              <a:r>
                <a:rPr lang="en-US" sz="2000">
                  <a:solidFill>
                    <a:srgbClr val="FFFFFF"/>
                  </a:solidFill>
                  <a:latin typeface="Josefin Sans Bold"/>
                </a:rPr>
                <a:t>HIGH BP = BP &gt; 120</a:t>
              </a:r>
            </a:p>
          </p:txBody>
        </p:sp>
      </p:grpSp>
      <p:grpSp>
        <p:nvGrpSpPr>
          <p:cNvPr name="Group 21" id="21"/>
          <p:cNvGrpSpPr/>
          <p:nvPr/>
        </p:nvGrpSpPr>
        <p:grpSpPr>
          <a:xfrm rot="0">
            <a:off x="12472244" y="3253902"/>
            <a:ext cx="5487772" cy="1567282"/>
            <a:chOff x="0" y="0"/>
            <a:chExt cx="1445339" cy="412782"/>
          </a:xfrm>
        </p:grpSpPr>
        <p:sp>
          <p:nvSpPr>
            <p:cNvPr name="Freeform 22" id="22"/>
            <p:cNvSpPr/>
            <p:nvPr/>
          </p:nvSpPr>
          <p:spPr>
            <a:xfrm flipH="false" flipV="false" rot="0">
              <a:off x="0" y="0"/>
              <a:ext cx="1445339" cy="412782"/>
            </a:xfrm>
            <a:custGeom>
              <a:avLst/>
              <a:gdLst/>
              <a:ahLst/>
              <a:cxnLst/>
              <a:rect r="r" b="b" t="t" l="l"/>
              <a:pathLst>
                <a:path h="412782" w="1445339">
                  <a:moveTo>
                    <a:pt x="0" y="0"/>
                  </a:moveTo>
                  <a:lnTo>
                    <a:pt x="1445339" y="0"/>
                  </a:lnTo>
                  <a:lnTo>
                    <a:pt x="1445339" y="412782"/>
                  </a:lnTo>
                  <a:lnTo>
                    <a:pt x="0" y="412782"/>
                  </a:lnTo>
                  <a:close/>
                </a:path>
              </a:pathLst>
            </a:custGeom>
            <a:solidFill>
              <a:srgbClr val="AA93A1"/>
            </a:solidFill>
          </p:spPr>
        </p:sp>
        <p:sp>
          <p:nvSpPr>
            <p:cNvPr name="TextBox 23" id="23"/>
            <p:cNvSpPr txBox="true"/>
            <p:nvPr/>
          </p:nvSpPr>
          <p:spPr>
            <a:xfrm>
              <a:off x="0" y="-47625"/>
              <a:ext cx="1445339" cy="460407"/>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How can the results of this bar plot be used for decision making in the chosen domain?</a:t>
              </a:r>
            </a:p>
          </p:txBody>
        </p:sp>
      </p:grpSp>
      <p:sp>
        <p:nvSpPr>
          <p:cNvPr name="Freeform 24" id="24"/>
          <p:cNvSpPr/>
          <p:nvPr/>
        </p:nvSpPr>
        <p:spPr>
          <a:xfrm flipH="false" flipV="false" rot="0">
            <a:off x="11999056" y="1087265"/>
            <a:ext cx="6184543" cy="1255022"/>
          </a:xfrm>
          <a:custGeom>
            <a:avLst/>
            <a:gdLst/>
            <a:ahLst/>
            <a:cxnLst/>
            <a:rect r="r" b="b" t="t" l="l"/>
            <a:pathLst>
              <a:path h="1255022" w="6184543">
                <a:moveTo>
                  <a:pt x="0" y="0"/>
                </a:moveTo>
                <a:lnTo>
                  <a:pt x="6184543" y="0"/>
                </a:lnTo>
                <a:lnTo>
                  <a:pt x="6184543" y="1255022"/>
                </a:lnTo>
                <a:lnTo>
                  <a:pt x="0" y="1255022"/>
                </a:lnTo>
                <a:lnTo>
                  <a:pt x="0" y="0"/>
                </a:lnTo>
                <a:close/>
              </a:path>
            </a:pathLst>
          </a:custGeom>
          <a:blipFill>
            <a:blip r:embed="rId8"/>
            <a:stretch>
              <a:fillRect l="0" t="0" r="0" b="0"/>
            </a:stretch>
          </a:blipFill>
        </p:spPr>
      </p:sp>
      <p:grpSp>
        <p:nvGrpSpPr>
          <p:cNvPr name="Group 25" id="25"/>
          <p:cNvGrpSpPr/>
          <p:nvPr/>
        </p:nvGrpSpPr>
        <p:grpSpPr>
          <a:xfrm rot="0">
            <a:off x="0" y="110491"/>
            <a:ext cx="18288000" cy="880109"/>
            <a:chOff x="0" y="0"/>
            <a:chExt cx="2687900" cy="129355"/>
          </a:xfrm>
        </p:grpSpPr>
        <p:sp>
          <p:nvSpPr>
            <p:cNvPr name="Freeform 26" id="26"/>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27" id="27"/>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DIABETES PREVALENCE ON THE BASIS OF BLOOD PRESSURE CATEGORY</a:t>
              </a:r>
            </a:p>
          </p:txBody>
        </p:sp>
      </p:gr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592428" y="4724228"/>
            <a:ext cx="5132352" cy="778226"/>
            <a:chOff x="0" y="0"/>
            <a:chExt cx="1351731" cy="204965"/>
          </a:xfrm>
        </p:grpSpPr>
        <p:sp>
          <p:nvSpPr>
            <p:cNvPr name="Freeform 5" id="5"/>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6" id="6"/>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RISK STRATIFICATION.</a:t>
              </a:r>
            </a:p>
          </p:txBody>
        </p:sp>
      </p:grpSp>
      <p:grpSp>
        <p:nvGrpSpPr>
          <p:cNvPr name="Group 7" id="7"/>
          <p:cNvGrpSpPr/>
          <p:nvPr/>
        </p:nvGrpSpPr>
        <p:grpSpPr>
          <a:xfrm rot="0">
            <a:off x="12592428" y="3660251"/>
            <a:ext cx="5132352" cy="778226"/>
            <a:chOff x="0" y="0"/>
            <a:chExt cx="1351731" cy="204965"/>
          </a:xfrm>
        </p:grpSpPr>
        <p:sp>
          <p:nvSpPr>
            <p:cNvPr name="Freeform 8" id="8"/>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88ABC4"/>
            </a:solidFill>
          </p:spPr>
        </p:sp>
        <p:sp>
          <p:nvSpPr>
            <p:cNvPr name="TextBox 9" id="9"/>
            <p:cNvSpPr txBox="true"/>
            <p:nvPr/>
          </p:nvSpPr>
          <p:spPr>
            <a:xfrm>
              <a:off x="0" y="-47625"/>
              <a:ext cx="1351731" cy="252590"/>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TREND IDENTIFICATION.</a:t>
              </a:r>
            </a:p>
          </p:txBody>
        </p:sp>
      </p:grpSp>
      <p:grpSp>
        <p:nvGrpSpPr>
          <p:cNvPr name="Group 10" id="10"/>
          <p:cNvGrpSpPr/>
          <p:nvPr/>
        </p:nvGrpSpPr>
        <p:grpSpPr>
          <a:xfrm rot="0">
            <a:off x="12592428" y="6852180"/>
            <a:ext cx="5132352" cy="778226"/>
            <a:chOff x="0" y="0"/>
            <a:chExt cx="1351731" cy="204965"/>
          </a:xfrm>
        </p:grpSpPr>
        <p:sp>
          <p:nvSpPr>
            <p:cNvPr name="Freeform 11" id="11"/>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12" id="12"/>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PUBLIC HEALTH CAMPAIGNS</a:t>
              </a:r>
            </a:p>
          </p:txBody>
        </p:sp>
      </p:grpSp>
      <p:grpSp>
        <p:nvGrpSpPr>
          <p:cNvPr name="Group 13" id="13"/>
          <p:cNvGrpSpPr/>
          <p:nvPr/>
        </p:nvGrpSpPr>
        <p:grpSpPr>
          <a:xfrm rot="0">
            <a:off x="12592428" y="5788204"/>
            <a:ext cx="5132352" cy="778226"/>
            <a:chOff x="0" y="0"/>
            <a:chExt cx="1351731" cy="204965"/>
          </a:xfrm>
        </p:grpSpPr>
        <p:sp>
          <p:nvSpPr>
            <p:cNvPr name="Freeform 14" id="14"/>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88ABC4"/>
            </a:solidFill>
          </p:spPr>
        </p:sp>
        <p:sp>
          <p:nvSpPr>
            <p:cNvPr name="TextBox 15" id="15"/>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CLINICAL GUIDANCE.</a:t>
              </a:r>
            </a:p>
          </p:txBody>
        </p:sp>
      </p:grpSp>
      <p:sp>
        <p:nvSpPr>
          <p:cNvPr name="Freeform 16" id="16"/>
          <p:cNvSpPr/>
          <p:nvPr/>
        </p:nvSpPr>
        <p:spPr>
          <a:xfrm flipH="false" flipV="false" rot="0">
            <a:off x="127828" y="1038225"/>
            <a:ext cx="11555179" cy="9097875"/>
          </a:xfrm>
          <a:custGeom>
            <a:avLst/>
            <a:gdLst/>
            <a:ahLst/>
            <a:cxnLst/>
            <a:rect r="r" b="b" t="t" l="l"/>
            <a:pathLst>
              <a:path h="9097875" w="11555179">
                <a:moveTo>
                  <a:pt x="0" y="0"/>
                </a:moveTo>
                <a:lnTo>
                  <a:pt x="11555179" y="0"/>
                </a:lnTo>
                <a:lnTo>
                  <a:pt x="11555179" y="9097875"/>
                </a:lnTo>
                <a:lnTo>
                  <a:pt x="0" y="9097875"/>
                </a:lnTo>
                <a:lnTo>
                  <a:pt x="0" y="0"/>
                </a:lnTo>
                <a:close/>
              </a:path>
            </a:pathLst>
          </a:custGeom>
          <a:blipFill>
            <a:blip r:embed="rId5"/>
            <a:stretch>
              <a:fillRect l="0" t="0" r="0" b="0"/>
            </a:stretch>
          </a:blipFill>
        </p:spPr>
      </p:sp>
      <p:grpSp>
        <p:nvGrpSpPr>
          <p:cNvPr name="Group 17" id="17"/>
          <p:cNvGrpSpPr/>
          <p:nvPr/>
        </p:nvGrpSpPr>
        <p:grpSpPr>
          <a:xfrm rot="0">
            <a:off x="13368755" y="7913054"/>
            <a:ext cx="4356025" cy="2032101"/>
            <a:chOff x="0" y="0"/>
            <a:chExt cx="1147266" cy="535204"/>
          </a:xfrm>
        </p:grpSpPr>
        <p:sp>
          <p:nvSpPr>
            <p:cNvPr name="Freeform 18" id="18"/>
            <p:cNvSpPr/>
            <p:nvPr/>
          </p:nvSpPr>
          <p:spPr>
            <a:xfrm flipH="false" flipV="false" rot="0">
              <a:off x="0" y="0"/>
              <a:ext cx="1147266" cy="535204"/>
            </a:xfrm>
            <a:custGeom>
              <a:avLst/>
              <a:gdLst/>
              <a:ahLst/>
              <a:cxnLst/>
              <a:rect r="r" b="b" t="t" l="l"/>
              <a:pathLst>
                <a:path h="535204" w="1147266">
                  <a:moveTo>
                    <a:pt x="0" y="0"/>
                  </a:moveTo>
                  <a:lnTo>
                    <a:pt x="1147266" y="0"/>
                  </a:lnTo>
                  <a:lnTo>
                    <a:pt x="1147266" y="535204"/>
                  </a:lnTo>
                  <a:lnTo>
                    <a:pt x="0" y="535204"/>
                  </a:lnTo>
                  <a:close/>
                </a:path>
              </a:pathLst>
            </a:custGeom>
            <a:solidFill>
              <a:srgbClr val="F08F93"/>
            </a:solidFill>
          </p:spPr>
        </p:sp>
        <p:sp>
          <p:nvSpPr>
            <p:cNvPr name="TextBox 19" id="19"/>
            <p:cNvSpPr txBox="true"/>
            <p:nvPr/>
          </p:nvSpPr>
          <p:spPr>
            <a:xfrm>
              <a:off x="0" y="-47625"/>
              <a:ext cx="1147266" cy="582829"/>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UNDERWEIGHT = 0 - 18.5</a:t>
              </a:r>
            </a:p>
            <a:p>
              <a:pPr algn="ctr">
                <a:lnSpc>
                  <a:spcPts val="3639"/>
                </a:lnSpc>
              </a:pPr>
              <a:r>
                <a:rPr lang="en-US" sz="2799">
                  <a:solidFill>
                    <a:srgbClr val="FFFFFF"/>
                  </a:solidFill>
                  <a:latin typeface="Josefin Sans Bold"/>
                </a:rPr>
                <a:t>NORMAL = 18.5 -25</a:t>
              </a:r>
            </a:p>
            <a:p>
              <a:pPr algn="ctr">
                <a:lnSpc>
                  <a:spcPts val="3639"/>
                </a:lnSpc>
              </a:pPr>
              <a:r>
                <a:rPr lang="en-US" sz="2799">
                  <a:solidFill>
                    <a:srgbClr val="FFFFFF"/>
                  </a:solidFill>
                  <a:latin typeface="Josefin Sans Bold"/>
                </a:rPr>
                <a:t>OVER WEIGHT = 25 - 30</a:t>
              </a:r>
            </a:p>
            <a:p>
              <a:pPr algn="ctr">
                <a:lnSpc>
                  <a:spcPts val="3639"/>
                </a:lnSpc>
              </a:pPr>
              <a:r>
                <a:rPr lang="en-US" sz="2799">
                  <a:solidFill>
                    <a:srgbClr val="FFFFFF"/>
                  </a:solidFill>
                  <a:latin typeface="Josefin Sans Bold"/>
                </a:rPr>
                <a:t>OBESITY = 30+</a:t>
              </a:r>
            </a:p>
          </p:txBody>
        </p:sp>
      </p:grpSp>
      <p:grpSp>
        <p:nvGrpSpPr>
          <p:cNvPr name="Group 20" id="20"/>
          <p:cNvGrpSpPr/>
          <p:nvPr/>
        </p:nvGrpSpPr>
        <p:grpSpPr>
          <a:xfrm rot="0">
            <a:off x="12592428" y="1807220"/>
            <a:ext cx="5132352" cy="1567282"/>
            <a:chOff x="0" y="0"/>
            <a:chExt cx="1351731" cy="412782"/>
          </a:xfrm>
        </p:grpSpPr>
        <p:sp>
          <p:nvSpPr>
            <p:cNvPr name="Freeform 21" id="21"/>
            <p:cNvSpPr/>
            <p:nvPr/>
          </p:nvSpPr>
          <p:spPr>
            <a:xfrm flipH="false" flipV="false" rot="0">
              <a:off x="0" y="0"/>
              <a:ext cx="1351731" cy="412782"/>
            </a:xfrm>
            <a:custGeom>
              <a:avLst/>
              <a:gdLst/>
              <a:ahLst/>
              <a:cxnLst/>
              <a:rect r="r" b="b" t="t" l="l"/>
              <a:pathLst>
                <a:path h="412782" w="1351731">
                  <a:moveTo>
                    <a:pt x="0" y="0"/>
                  </a:moveTo>
                  <a:lnTo>
                    <a:pt x="1351731" y="0"/>
                  </a:lnTo>
                  <a:lnTo>
                    <a:pt x="1351731" y="412782"/>
                  </a:lnTo>
                  <a:lnTo>
                    <a:pt x="0" y="412782"/>
                  </a:lnTo>
                  <a:close/>
                </a:path>
              </a:pathLst>
            </a:custGeom>
            <a:solidFill>
              <a:srgbClr val="AA93A1"/>
            </a:solidFill>
          </p:spPr>
        </p:sp>
        <p:sp>
          <p:nvSpPr>
            <p:cNvPr name="TextBox 22" id="22"/>
            <p:cNvSpPr txBox="true"/>
            <p:nvPr/>
          </p:nvSpPr>
          <p:spPr>
            <a:xfrm>
              <a:off x="0" y="-47625"/>
              <a:ext cx="1351731" cy="460407"/>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How can the results of this line graph be used for decision making in the chosen domain?</a:t>
              </a:r>
            </a:p>
          </p:txBody>
        </p:sp>
      </p:grpSp>
      <p:grpSp>
        <p:nvGrpSpPr>
          <p:cNvPr name="Group 23" id="23"/>
          <p:cNvGrpSpPr/>
          <p:nvPr/>
        </p:nvGrpSpPr>
        <p:grpSpPr>
          <a:xfrm rot="0">
            <a:off x="0" y="110491"/>
            <a:ext cx="18288000" cy="880109"/>
            <a:chOff x="0" y="0"/>
            <a:chExt cx="2687900" cy="129355"/>
          </a:xfrm>
        </p:grpSpPr>
        <p:sp>
          <p:nvSpPr>
            <p:cNvPr name="Freeform 24" id="24"/>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25" id="25"/>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DIABETES PREVALENCE BY DIFFERENT BMI GROUPS.</a:t>
              </a:r>
            </a:p>
          </p:txBody>
        </p:sp>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709294" y="2494687"/>
            <a:ext cx="381963" cy="370026"/>
          </a:xfrm>
          <a:custGeom>
            <a:avLst/>
            <a:gdLst/>
            <a:ahLst/>
            <a:cxnLst/>
            <a:rect r="r" b="b" t="t" l="l"/>
            <a:pathLst>
              <a:path h="370026" w="381963">
                <a:moveTo>
                  <a:pt x="0" y="0"/>
                </a:moveTo>
                <a:lnTo>
                  <a:pt x="381963" y="0"/>
                </a:lnTo>
                <a:lnTo>
                  <a:pt x="381963" y="370027"/>
                </a:lnTo>
                <a:lnTo>
                  <a:pt x="0" y="3700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2713713" y="7322026"/>
            <a:ext cx="5336275" cy="778226"/>
            <a:chOff x="0" y="0"/>
            <a:chExt cx="1405439" cy="204965"/>
          </a:xfrm>
        </p:grpSpPr>
        <p:sp>
          <p:nvSpPr>
            <p:cNvPr name="Freeform 6" id="6"/>
            <p:cNvSpPr/>
            <p:nvPr/>
          </p:nvSpPr>
          <p:spPr>
            <a:xfrm flipH="false" flipV="false" rot="0">
              <a:off x="0" y="0"/>
              <a:ext cx="1405439" cy="204965"/>
            </a:xfrm>
            <a:custGeom>
              <a:avLst/>
              <a:gdLst/>
              <a:ahLst/>
              <a:cxnLst/>
              <a:rect r="r" b="b" t="t" l="l"/>
              <a:pathLst>
                <a:path h="204965" w="1405439">
                  <a:moveTo>
                    <a:pt x="0" y="0"/>
                  </a:moveTo>
                  <a:lnTo>
                    <a:pt x="1405439" y="0"/>
                  </a:lnTo>
                  <a:lnTo>
                    <a:pt x="1405439" y="204965"/>
                  </a:lnTo>
                  <a:lnTo>
                    <a:pt x="0" y="204965"/>
                  </a:lnTo>
                  <a:close/>
                </a:path>
              </a:pathLst>
            </a:custGeom>
            <a:solidFill>
              <a:srgbClr val="709954"/>
            </a:solidFill>
          </p:spPr>
        </p:sp>
        <p:sp>
          <p:nvSpPr>
            <p:cNvPr name="TextBox 7" id="7"/>
            <p:cNvSpPr txBox="true"/>
            <p:nvPr/>
          </p:nvSpPr>
          <p:spPr>
            <a:xfrm>
              <a:off x="0" y="-47625"/>
              <a:ext cx="1405439"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IDENTIFYING TRENDS.</a:t>
              </a:r>
            </a:p>
          </p:txBody>
        </p:sp>
      </p:grpSp>
      <p:grpSp>
        <p:nvGrpSpPr>
          <p:cNvPr name="Group 8" id="8"/>
          <p:cNvGrpSpPr/>
          <p:nvPr/>
        </p:nvGrpSpPr>
        <p:grpSpPr>
          <a:xfrm rot="0">
            <a:off x="12713713" y="6439025"/>
            <a:ext cx="5336275" cy="778226"/>
            <a:chOff x="0" y="0"/>
            <a:chExt cx="1405439" cy="204965"/>
          </a:xfrm>
        </p:grpSpPr>
        <p:sp>
          <p:nvSpPr>
            <p:cNvPr name="Freeform 9" id="9"/>
            <p:cNvSpPr/>
            <p:nvPr/>
          </p:nvSpPr>
          <p:spPr>
            <a:xfrm flipH="false" flipV="false" rot="0">
              <a:off x="0" y="0"/>
              <a:ext cx="1405439" cy="204965"/>
            </a:xfrm>
            <a:custGeom>
              <a:avLst/>
              <a:gdLst/>
              <a:ahLst/>
              <a:cxnLst/>
              <a:rect r="r" b="b" t="t" l="l"/>
              <a:pathLst>
                <a:path h="204965" w="1405439">
                  <a:moveTo>
                    <a:pt x="0" y="0"/>
                  </a:moveTo>
                  <a:lnTo>
                    <a:pt x="1405439" y="0"/>
                  </a:lnTo>
                  <a:lnTo>
                    <a:pt x="1405439" y="204965"/>
                  </a:lnTo>
                  <a:lnTo>
                    <a:pt x="0" y="204965"/>
                  </a:lnTo>
                  <a:close/>
                </a:path>
              </a:pathLst>
            </a:custGeom>
            <a:solidFill>
              <a:srgbClr val="88ABC4"/>
            </a:solidFill>
          </p:spPr>
        </p:sp>
        <p:sp>
          <p:nvSpPr>
            <p:cNvPr name="TextBox 10" id="10"/>
            <p:cNvSpPr txBox="true"/>
            <p:nvPr/>
          </p:nvSpPr>
          <p:spPr>
            <a:xfrm>
              <a:off x="0" y="-47625"/>
              <a:ext cx="1405439" cy="252590"/>
            </a:xfrm>
            <a:prstGeom prst="rect">
              <a:avLst/>
            </a:prstGeom>
          </p:spPr>
          <p:txBody>
            <a:bodyPr anchor="ctr" rtlCol="false" tIns="88900" lIns="88900" bIns="88900" rIns="88900"/>
            <a:lstStyle/>
            <a:p>
              <a:pPr algn="ctr">
                <a:lnSpc>
                  <a:spcPts val="3120"/>
                </a:lnSpc>
              </a:pPr>
              <a:r>
                <a:rPr lang="en-US" sz="2400">
                  <a:solidFill>
                    <a:srgbClr val="FFFFFF"/>
                  </a:solidFill>
                  <a:latin typeface="Josefin Sans Bold"/>
                </a:rPr>
                <a:t>REPRODUCTIVE HEALTH PLANNING</a:t>
              </a:r>
            </a:p>
          </p:txBody>
        </p:sp>
      </p:grpSp>
      <p:grpSp>
        <p:nvGrpSpPr>
          <p:cNvPr name="Group 11" id="11"/>
          <p:cNvGrpSpPr/>
          <p:nvPr/>
        </p:nvGrpSpPr>
        <p:grpSpPr>
          <a:xfrm rot="0">
            <a:off x="12713713" y="9083266"/>
            <a:ext cx="5336275" cy="778226"/>
            <a:chOff x="0" y="0"/>
            <a:chExt cx="1405439" cy="204965"/>
          </a:xfrm>
        </p:grpSpPr>
        <p:sp>
          <p:nvSpPr>
            <p:cNvPr name="Freeform 12" id="12"/>
            <p:cNvSpPr/>
            <p:nvPr/>
          </p:nvSpPr>
          <p:spPr>
            <a:xfrm flipH="false" flipV="false" rot="0">
              <a:off x="0" y="0"/>
              <a:ext cx="1405439" cy="204965"/>
            </a:xfrm>
            <a:custGeom>
              <a:avLst/>
              <a:gdLst/>
              <a:ahLst/>
              <a:cxnLst/>
              <a:rect r="r" b="b" t="t" l="l"/>
              <a:pathLst>
                <a:path h="204965" w="1405439">
                  <a:moveTo>
                    <a:pt x="0" y="0"/>
                  </a:moveTo>
                  <a:lnTo>
                    <a:pt x="1405439" y="0"/>
                  </a:lnTo>
                  <a:lnTo>
                    <a:pt x="1405439" y="204965"/>
                  </a:lnTo>
                  <a:lnTo>
                    <a:pt x="0" y="204965"/>
                  </a:lnTo>
                  <a:close/>
                </a:path>
              </a:pathLst>
            </a:custGeom>
            <a:solidFill>
              <a:srgbClr val="709954"/>
            </a:solidFill>
          </p:spPr>
        </p:sp>
        <p:sp>
          <p:nvSpPr>
            <p:cNvPr name="TextBox 13" id="13"/>
            <p:cNvSpPr txBox="true"/>
            <p:nvPr/>
          </p:nvSpPr>
          <p:spPr>
            <a:xfrm>
              <a:off x="0" y="-47625"/>
              <a:ext cx="1405439"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RESOURCE ALLOCATION</a:t>
              </a:r>
            </a:p>
          </p:txBody>
        </p:sp>
      </p:grpSp>
      <p:grpSp>
        <p:nvGrpSpPr>
          <p:cNvPr name="Group 14" id="14"/>
          <p:cNvGrpSpPr/>
          <p:nvPr/>
        </p:nvGrpSpPr>
        <p:grpSpPr>
          <a:xfrm rot="0">
            <a:off x="12713713" y="8200265"/>
            <a:ext cx="5336275" cy="778226"/>
            <a:chOff x="0" y="0"/>
            <a:chExt cx="1405439" cy="204965"/>
          </a:xfrm>
        </p:grpSpPr>
        <p:sp>
          <p:nvSpPr>
            <p:cNvPr name="Freeform 15" id="15"/>
            <p:cNvSpPr/>
            <p:nvPr/>
          </p:nvSpPr>
          <p:spPr>
            <a:xfrm flipH="false" flipV="false" rot="0">
              <a:off x="0" y="0"/>
              <a:ext cx="1405439" cy="204965"/>
            </a:xfrm>
            <a:custGeom>
              <a:avLst/>
              <a:gdLst/>
              <a:ahLst/>
              <a:cxnLst/>
              <a:rect r="r" b="b" t="t" l="l"/>
              <a:pathLst>
                <a:path h="204965" w="1405439">
                  <a:moveTo>
                    <a:pt x="0" y="0"/>
                  </a:moveTo>
                  <a:lnTo>
                    <a:pt x="1405439" y="0"/>
                  </a:lnTo>
                  <a:lnTo>
                    <a:pt x="1405439" y="204965"/>
                  </a:lnTo>
                  <a:lnTo>
                    <a:pt x="0" y="204965"/>
                  </a:lnTo>
                  <a:close/>
                </a:path>
              </a:pathLst>
            </a:custGeom>
            <a:solidFill>
              <a:srgbClr val="88ABC4"/>
            </a:solidFill>
          </p:spPr>
        </p:sp>
        <p:sp>
          <p:nvSpPr>
            <p:cNvPr name="TextBox 16" id="16"/>
            <p:cNvSpPr txBox="true"/>
            <p:nvPr/>
          </p:nvSpPr>
          <p:spPr>
            <a:xfrm>
              <a:off x="0" y="-47625"/>
              <a:ext cx="1405439"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COMMUNITY ENGAGEMENT</a:t>
              </a:r>
            </a:p>
          </p:txBody>
        </p:sp>
      </p:grpSp>
      <p:sp>
        <p:nvSpPr>
          <p:cNvPr name="Freeform 17" id="17"/>
          <p:cNvSpPr/>
          <p:nvPr/>
        </p:nvSpPr>
        <p:spPr>
          <a:xfrm flipH="false" flipV="false" rot="0">
            <a:off x="161872" y="1028700"/>
            <a:ext cx="11593525" cy="9128067"/>
          </a:xfrm>
          <a:custGeom>
            <a:avLst/>
            <a:gdLst/>
            <a:ahLst/>
            <a:cxnLst/>
            <a:rect r="r" b="b" t="t" l="l"/>
            <a:pathLst>
              <a:path h="9128067" w="11593525">
                <a:moveTo>
                  <a:pt x="0" y="0"/>
                </a:moveTo>
                <a:lnTo>
                  <a:pt x="11593526" y="0"/>
                </a:lnTo>
                <a:lnTo>
                  <a:pt x="11593526" y="9128067"/>
                </a:lnTo>
                <a:lnTo>
                  <a:pt x="0" y="9128067"/>
                </a:lnTo>
                <a:lnTo>
                  <a:pt x="0" y="0"/>
                </a:lnTo>
                <a:close/>
              </a:path>
            </a:pathLst>
          </a:custGeom>
          <a:blipFill>
            <a:blip r:embed="rId7"/>
            <a:stretch>
              <a:fillRect l="0" t="0" r="0" b="0"/>
            </a:stretch>
          </a:blipFill>
        </p:spPr>
      </p:sp>
      <p:sp>
        <p:nvSpPr>
          <p:cNvPr name="TextBox 18" id="18"/>
          <p:cNvSpPr txBox="true"/>
          <p:nvPr/>
        </p:nvSpPr>
        <p:spPr>
          <a:xfrm rot="0">
            <a:off x="478987" y="169654"/>
            <a:ext cx="12225201" cy="754271"/>
          </a:xfrm>
          <a:prstGeom prst="rect">
            <a:avLst/>
          </a:prstGeom>
        </p:spPr>
        <p:txBody>
          <a:bodyPr anchor="t" rtlCol="false" tIns="0" lIns="0" bIns="0" rIns="0">
            <a:spAutoFit/>
          </a:bodyPr>
          <a:lstStyle/>
          <a:p>
            <a:pPr>
              <a:lnSpc>
                <a:spcPts val="5845"/>
              </a:lnSpc>
            </a:pPr>
            <a:r>
              <a:rPr lang="en-US" sz="5082">
                <a:solidFill>
                  <a:srgbClr val="317C47"/>
                </a:solidFill>
                <a:latin typeface="Josefin Sans Bold"/>
              </a:rPr>
              <a:t>PREGNANCY AS PER AGE GROUP</a:t>
            </a:r>
          </a:p>
        </p:txBody>
      </p:sp>
      <p:grpSp>
        <p:nvGrpSpPr>
          <p:cNvPr name="Group 19" id="19"/>
          <p:cNvGrpSpPr/>
          <p:nvPr/>
        </p:nvGrpSpPr>
        <p:grpSpPr>
          <a:xfrm rot="0">
            <a:off x="12713713" y="4766968"/>
            <a:ext cx="5336275" cy="1567282"/>
            <a:chOff x="0" y="0"/>
            <a:chExt cx="1405439" cy="412782"/>
          </a:xfrm>
        </p:grpSpPr>
        <p:sp>
          <p:nvSpPr>
            <p:cNvPr name="Freeform 20" id="20"/>
            <p:cNvSpPr/>
            <p:nvPr/>
          </p:nvSpPr>
          <p:spPr>
            <a:xfrm flipH="false" flipV="false" rot="0">
              <a:off x="0" y="0"/>
              <a:ext cx="1405439" cy="412782"/>
            </a:xfrm>
            <a:custGeom>
              <a:avLst/>
              <a:gdLst/>
              <a:ahLst/>
              <a:cxnLst/>
              <a:rect r="r" b="b" t="t" l="l"/>
              <a:pathLst>
                <a:path h="412782" w="1405439">
                  <a:moveTo>
                    <a:pt x="0" y="0"/>
                  </a:moveTo>
                  <a:lnTo>
                    <a:pt x="1405439" y="0"/>
                  </a:lnTo>
                  <a:lnTo>
                    <a:pt x="1405439" y="412782"/>
                  </a:lnTo>
                  <a:lnTo>
                    <a:pt x="0" y="412782"/>
                  </a:lnTo>
                  <a:close/>
                </a:path>
              </a:pathLst>
            </a:custGeom>
            <a:solidFill>
              <a:srgbClr val="AA93A1"/>
            </a:solidFill>
          </p:spPr>
        </p:sp>
        <p:sp>
          <p:nvSpPr>
            <p:cNvPr name="TextBox 21" id="21"/>
            <p:cNvSpPr txBox="true"/>
            <p:nvPr/>
          </p:nvSpPr>
          <p:spPr>
            <a:xfrm>
              <a:off x="0" y="-47625"/>
              <a:ext cx="1405439" cy="460407"/>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How can the results of this clusters be used for decision making in the chosen domain?</a:t>
              </a:r>
            </a:p>
          </p:txBody>
        </p:sp>
      </p:grpSp>
      <p:grpSp>
        <p:nvGrpSpPr>
          <p:cNvPr name="Group 22" id="22"/>
          <p:cNvGrpSpPr/>
          <p:nvPr/>
        </p:nvGrpSpPr>
        <p:grpSpPr>
          <a:xfrm rot="0">
            <a:off x="11989830" y="0"/>
            <a:ext cx="6050633" cy="4616767"/>
            <a:chOff x="0" y="0"/>
            <a:chExt cx="1593582" cy="1215939"/>
          </a:xfrm>
        </p:grpSpPr>
        <p:sp>
          <p:nvSpPr>
            <p:cNvPr name="Freeform 23" id="23"/>
            <p:cNvSpPr/>
            <p:nvPr/>
          </p:nvSpPr>
          <p:spPr>
            <a:xfrm flipH="false" flipV="false" rot="0">
              <a:off x="0" y="0"/>
              <a:ext cx="1593582" cy="1215939"/>
            </a:xfrm>
            <a:custGeom>
              <a:avLst/>
              <a:gdLst/>
              <a:ahLst/>
              <a:cxnLst/>
              <a:rect r="r" b="b" t="t" l="l"/>
              <a:pathLst>
                <a:path h="1215939" w="1593582">
                  <a:moveTo>
                    <a:pt x="0" y="0"/>
                  </a:moveTo>
                  <a:lnTo>
                    <a:pt x="1593582" y="0"/>
                  </a:lnTo>
                  <a:lnTo>
                    <a:pt x="1593582" y="1215939"/>
                  </a:lnTo>
                  <a:lnTo>
                    <a:pt x="0" y="1215939"/>
                  </a:lnTo>
                  <a:close/>
                </a:path>
              </a:pathLst>
            </a:custGeom>
            <a:solidFill>
              <a:srgbClr val="89218B"/>
            </a:solidFill>
          </p:spPr>
        </p:sp>
        <p:sp>
          <p:nvSpPr>
            <p:cNvPr name="TextBox 24" id="24"/>
            <p:cNvSpPr txBox="true"/>
            <p:nvPr/>
          </p:nvSpPr>
          <p:spPr>
            <a:xfrm>
              <a:off x="0" y="-28575"/>
              <a:ext cx="1593582" cy="1244514"/>
            </a:xfrm>
            <a:prstGeom prst="rect">
              <a:avLst/>
            </a:prstGeom>
          </p:spPr>
          <p:txBody>
            <a:bodyPr anchor="ctr" rtlCol="false" tIns="50800" lIns="50800" bIns="50800" rIns="50800"/>
            <a:lstStyle/>
            <a:p>
              <a:pPr algn="ctr">
                <a:lnSpc>
                  <a:spcPts val="3249"/>
                </a:lnSpc>
              </a:pPr>
              <a:r>
                <a:rPr lang="en-US" sz="2499">
                  <a:solidFill>
                    <a:srgbClr val="FFFFFF"/>
                  </a:solidFill>
                  <a:latin typeface="Josefin Sans Bold"/>
                </a:rPr>
                <a:t>For each age group, we can observe how many individuals fall into different categories of pregnancies. in the '20-30' age group, we can see the distribution of individuals with 0 , 1 , 2 pregnancies, and so on. The height of each bar represents the count of individuals in that age group with a specific number of pregnancies. For example, if a bar is taller for '2 pregnancies' in the '30-40' age group, it means there are more individuals in that age group with 2 pregnancies.</a:t>
              </a:r>
            </a:p>
          </p:txBody>
        </p:sp>
      </p:grpSp>
      <p:grpSp>
        <p:nvGrpSpPr>
          <p:cNvPr name="Group 25" id="25"/>
          <p:cNvGrpSpPr/>
          <p:nvPr/>
        </p:nvGrpSpPr>
        <p:grpSpPr>
          <a:xfrm rot="0">
            <a:off x="0" y="0"/>
            <a:ext cx="11989830" cy="880109"/>
            <a:chOff x="0" y="0"/>
            <a:chExt cx="1762219" cy="129355"/>
          </a:xfrm>
        </p:grpSpPr>
        <p:sp>
          <p:nvSpPr>
            <p:cNvPr name="Freeform 26" id="26"/>
            <p:cNvSpPr/>
            <p:nvPr/>
          </p:nvSpPr>
          <p:spPr>
            <a:xfrm flipH="false" flipV="false" rot="0">
              <a:off x="0" y="0"/>
              <a:ext cx="1762219" cy="129355"/>
            </a:xfrm>
            <a:custGeom>
              <a:avLst/>
              <a:gdLst/>
              <a:ahLst/>
              <a:cxnLst/>
              <a:rect r="r" b="b" t="t" l="l"/>
              <a:pathLst>
                <a:path h="129355" w="1762219">
                  <a:moveTo>
                    <a:pt x="0" y="0"/>
                  </a:moveTo>
                  <a:lnTo>
                    <a:pt x="1762219" y="0"/>
                  </a:lnTo>
                  <a:lnTo>
                    <a:pt x="1762219" y="129355"/>
                  </a:lnTo>
                  <a:lnTo>
                    <a:pt x="0" y="129355"/>
                  </a:lnTo>
                  <a:close/>
                </a:path>
              </a:pathLst>
            </a:custGeom>
            <a:solidFill>
              <a:srgbClr val="575D5E"/>
            </a:solidFill>
          </p:spPr>
        </p:sp>
        <p:sp>
          <p:nvSpPr>
            <p:cNvPr name="TextBox 27" id="27"/>
            <p:cNvSpPr txBox="true"/>
            <p:nvPr/>
          </p:nvSpPr>
          <p:spPr>
            <a:xfrm>
              <a:off x="0" y="-47625"/>
              <a:ext cx="1762219"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PREGNANCY COUNT AS PER AGE GROUP</a:t>
              </a:r>
            </a:p>
          </p:txBody>
        </p:sp>
      </p:gr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709294" y="2494687"/>
            <a:ext cx="381963" cy="370026"/>
          </a:xfrm>
          <a:custGeom>
            <a:avLst/>
            <a:gdLst/>
            <a:ahLst/>
            <a:cxnLst/>
            <a:rect r="r" b="b" t="t" l="l"/>
            <a:pathLst>
              <a:path h="370026" w="381963">
                <a:moveTo>
                  <a:pt x="0" y="0"/>
                </a:moveTo>
                <a:lnTo>
                  <a:pt x="381963" y="0"/>
                </a:lnTo>
                <a:lnTo>
                  <a:pt x="381963" y="370027"/>
                </a:lnTo>
                <a:lnTo>
                  <a:pt x="0" y="3700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14089" y="904875"/>
            <a:ext cx="11740513" cy="9243796"/>
          </a:xfrm>
          <a:custGeom>
            <a:avLst/>
            <a:gdLst/>
            <a:ahLst/>
            <a:cxnLst/>
            <a:rect r="r" b="b" t="t" l="l"/>
            <a:pathLst>
              <a:path h="9243796" w="11740513">
                <a:moveTo>
                  <a:pt x="0" y="0"/>
                </a:moveTo>
                <a:lnTo>
                  <a:pt x="11740513" y="0"/>
                </a:lnTo>
                <a:lnTo>
                  <a:pt x="11740513" y="9243796"/>
                </a:lnTo>
                <a:lnTo>
                  <a:pt x="0" y="9243796"/>
                </a:lnTo>
                <a:lnTo>
                  <a:pt x="0" y="0"/>
                </a:lnTo>
                <a:close/>
              </a:path>
            </a:pathLst>
          </a:custGeom>
          <a:blipFill>
            <a:blip r:embed="rId7"/>
            <a:stretch>
              <a:fillRect l="0" t="0" r="0" b="0"/>
            </a:stretch>
          </a:blipFill>
        </p:spPr>
      </p:sp>
      <p:sp>
        <p:nvSpPr>
          <p:cNvPr name="Freeform 6" id="6"/>
          <p:cNvSpPr/>
          <p:nvPr/>
        </p:nvSpPr>
        <p:spPr>
          <a:xfrm flipH="false" flipV="false" rot="0">
            <a:off x="12433132" y="990600"/>
            <a:ext cx="5456643" cy="4152900"/>
          </a:xfrm>
          <a:custGeom>
            <a:avLst/>
            <a:gdLst/>
            <a:ahLst/>
            <a:cxnLst/>
            <a:rect r="r" b="b" t="t" l="l"/>
            <a:pathLst>
              <a:path h="4152900" w="5456643">
                <a:moveTo>
                  <a:pt x="0" y="0"/>
                </a:moveTo>
                <a:lnTo>
                  <a:pt x="5456643" y="0"/>
                </a:lnTo>
                <a:lnTo>
                  <a:pt x="5456643" y="4152900"/>
                </a:lnTo>
                <a:lnTo>
                  <a:pt x="0" y="4152900"/>
                </a:lnTo>
                <a:lnTo>
                  <a:pt x="0" y="0"/>
                </a:lnTo>
                <a:close/>
              </a:path>
            </a:pathLst>
          </a:custGeom>
          <a:blipFill>
            <a:blip r:embed="rId8"/>
            <a:stretch>
              <a:fillRect l="-570" t="0" r="0" b="0"/>
            </a:stretch>
          </a:blipFill>
        </p:spPr>
      </p:sp>
      <p:grpSp>
        <p:nvGrpSpPr>
          <p:cNvPr name="Group 7" id="7"/>
          <p:cNvGrpSpPr/>
          <p:nvPr/>
        </p:nvGrpSpPr>
        <p:grpSpPr>
          <a:xfrm rot="0">
            <a:off x="11954602" y="5143500"/>
            <a:ext cx="6333398" cy="5143500"/>
            <a:chOff x="0" y="0"/>
            <a:chExt cx="1668055" cy="1354667"/>
          </a:xfrm>
        </p:grpSpPr>
        <p:sp>
          <p:nvSpPr>
            <p:cNvPr name="Freeform 8" id="8"/>
            <p:cNvSpPr/>
            <p:nvPr/>
          </p:nvSpPr>
          <p:spPr>
            <a:xfrm flipH="false" flipV="false" rot="0">
              <a:off x="0" y="0"/>
              <a:ext cx="1668056" cy="1354667"/>
            </a:xfrm>
            <a:custGeom>
              <a:avLst/>
              <a:gdLst/>
              <a:ahLst/>
              <a:cxnLst/>
              <a:rect r="r" b="b" t="t" l="l"/>
              <a:pathLst>
                <a:path h="1354667" w="1668056">
                  <a:moveTo>
                    <a:pt x="0" y="0"/>
                  </a:moveTo>
                  <a:lnTo>
                    <a:pt x="1668056" y="0"/>
                  </a:lnTo>
                  <a:lnTo>
                    <a:pt x="1668056" y="1354667"/>
                  </a:lnTo>
                  <a:lnTo>
                    <a:pt x="0" y="1354667"/>
                  </a:lnTo>
                  <a:close/>
                </a:path>
              </a:pathLst>
            </a:custGeom>
            <a:solidFill>
              <a:srgbClr val="89218B"/>
            </a:solidFill>
          </p:spPr>
        </p:sp>
        <p:sp>
          <p:nvSpPr>
            <p:cNvPr name="TextBox 9" id="9"/>
            <p:cNvSpPr txBox="true"/>
            <p:nvPr/>
          </p:nvSpPr>
          <p:spPr>
            <a:xfrm>
              <a:off x="0" y="-28575"/>
              <a:ext cx="1668055" cy="1383242"/>
            </a:xfrm>
            <a:prstGeom prst="rect">
              <a:avLst/>
            </a:prstGeom>
          </p:spPr>
          <p:txBody>
            <a:bodyPr anchor="ctr" rtlCol="false" tIns="50800" lIns="50800" bIns="50800" rIns="50800"/>
            <a:lstStyle/>
            <a:p>
              <a:pPr algn="ctr">
                <a:lnSpc>
                  <a:spcPts val="3249"/>
                </a:lnSpc>
              </a:pPr>
              <a:r>
                <a:rPr lang="en-US" sz="2499">
                  <a:solidFill>
                    <a:srgbClr val="FFFFFF"/>
                  </a:solidFill>
                  <a:latin typeface="Josefin Sans Bold"/>
                </a:rPr>
                <a:t>The plot indicates the percentage of individuals with diabetes for each number of pregnancies, but it doesn't imply causation. It shows the diabetes prevalence within each group of pregnancies. </a:t>
              </a:r>
              <a:r>
                <a:rPr lang="en-US" sz="2499">
                  <a:solidFill>
                    <a:srgbClr val="FFFFFF"/>
                  </a:solidFill>
                  <a:latin typeface="Josefin Sans Bold"/>
                </a:rPr>
                <a:t>For example, for individuals with 7 pregnancies, 55.6% of them in the dataset have diabetes, but it doesn't mean that having 7 pregnancies causes diabetes. It suggests a correlation or association between the number of pregnancies and diabetes prevalence in the given dataset, but causation cannot be inferred from this information alone.</a:t>
              </a:r>
            </a:p>
          </p:txBody>
        </p:sp>
      </p:grpSp>
      <p:grpSp>
        <p:nvGrpSpPr>
          <p:cNvPr name="Group 10" id="10"/>
          <p:cNvGrpSpPr/>
          <p:nvPr/>
        </p:nvGrpSpPr>
        <p:grpSpPr>
          <a:xfrm rot="0">
            <a:off x="0" y="53341"/>
            <a:ext cx="18288000" cy="880109"/>
            <a:chOff x="0" y="0"/>
            <a:chExt cx="2687900" cy="129355"/>
          </a:xfrm>
        </p:grpSpPr>
        <p:sp>
          <p:nvSpPr>
            <p:cNvPr name="Freeform 11" id="11"/>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12" id="12"/>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DIABETES PREVALENCE BY NUMBER OF PREGNANCY COUNT.</a:t>
              </a:r>
            </a:p>
          </p:txBody>
        </p:sp>
      </p:gr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704188" y="6324731"/>
            <a:ext cx="5132352" cy="778226"/>
            <a:chOff x="0" y="0"/>
            <a:chExt cx="1351731" cy="204965"/>
          </a:xfrm>
        </p:grpSpPr>
        <p:sp>
          <p:nvSpPr>
            <p:cNvPr name="Freeform 5" id="5"/>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6" id="6"/>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OUTCOME ANALYSIS</a:t>
              </a:r>
            </a:p>
          </p:txBody>
        </p:sp>
      </p:grpSp>
      <p:grpSp>
        <p:nvGrpSpPr>
          <p:cNvPr name="Group 7" id="7"/>
          <p:cNvGrpSpPr/>
          <p:nvPr/>
        </p:nvGrpSpPr>
        <p:grpSpPr>
          <a:xfrm rot="0">
            <a:off x="12704188" y="5286978"/>
            <a:ext cx="5132352" cy="778226"/>
            <a:chOff x="0" y="0"/>
            <a:chExt cx="1351731" cy="204965"/>
          </a:xfrm>
        </p:grpSpPr>
        <p:sp>
          <p:nvSpPr>
            <p:cNvPr name="Freeform 8" id="8"/>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88ABC4"/>
            </a:solidFill>
          </p:spPr>
        </p:sp>
        <p:sp>
          <p:nvSpPr>
            <p:cNvPr name="TextBox 9" id="9"/>
            <p:cNvSpPr txBox="true"/>
            <p:nvPr/>
          </p:nvSpPr>
          <p:spPr>
            <a:xfrm>
              <a:off x="0" y="-47625"/>
              <a:ext cx="1351731" cy="252590"/>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CLUSTER PATTERNS</a:t>
              </a:r>
            </a:p>
          </p:txBody>
        </p:sp>
      </p:grpSp>
      <p:grpSp>
        <p:nvGrpSpPr>
          <p:cNvPr name="Group 10" id="10"/>
          <p:cNvGrpSpPr/>
          <p:nvPr/>
        </p:nvGrpSpPr>
        <p:grpSpPr>
          <a:xfrm rot="0">
            <a:off x="12704188" y="8395533"/>
            <a:ext cx="5132352" cy="778226"/>
            <a:chOff x="0" y="0"/>
            <a:chExt cx="1351731" cy="204965"/>
          </a:xfrm>
        </p:grpSpPr>
        <p:sp>
          <p:nvSpPr>
            <p:cNvPr name="Freeform 11" id="11"/>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12" id="12"/>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INDIVIDUALIZED CARE.</a:t>
              </a:r>
            </a:p>
          </p:txBody>
        </p:sp>
      </p:grpSp>
      <p:grpSp>
        <p:nvGrpSpPr>
          <p:cNvPr name="Group 13" id="13"/>
          <p:cNvGrpSpPr/>
          <p:nvPr/>
        </p:nvGrpSpPr>
        <p:grpSpPr>
          <a:xfrm rot="0">
            <a:off x="12704188" y="7360132"/>
            <a:ext cx="5132352" cy="778226"/>
            <a:chOff x="0" y="0"/>
            <a:chExt cx="1351731" cy="204965"/>
          </a:xfrm>
        </p:grpSpPr>
        <p:sp>
          <p:nvSpPr>
            <p:cNvPr name="Freeform 14" id="14"/>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88ABC4"/>
            </a:solidFill>
          </p:spPr>
        </p:sp>
        <p:sp>
          <p:nvSpPr>
            <p:cNvPr name="TextBox 15" id="15"/>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RISK STRATIFICATION.</a:t>
              </a:r>
            </a:p>
          </p:txBody>
        </p:sp>
      </p:grpSp>
      <p:sp>
        <p:nvSpPr>
          <p:cNvPr name="Freeform 16" id="16"/>
          <p:cNvSpPr/>
          <p:nvPr/>
        </p:nvSpPr>
        <p:spPr>
          <a:xfrm flipH="false" flipV="false" rot="0">
            <a:off x="150667" y="1195039"/>
            <a:ext cx="12380003" cy="8881617"/>
          </a:xfrm>
          <a:custGeom>
            <a:avLst/>
            <a:gdLst/>
            <a:ahLst/>
            <a:cxnLst/>
            <a:rect r="r" b="b" t="t" l="l"/>
            <a:pathLst>
              <a:path h="8881617" w="12380003">
                <a:moveTo>
                  <a:pt x="0" y="0"/>
                </a:moveTo>
                <a:lnTo>
                  <a:pt x="12380003" y="0"/>
                </a:lnTo>
                <a:lnTo>
                  <a:pt x="12380003" y="8881617"/>
                </a:lnTo>
                <a:lnTo>
                  <a:pt x="0" y="8881617"/>
                </a:lnTo>
                <a:lnTo>
                  <a:pt x="0" y="0"/>
                </a:lnTo>
                <a:close/>
              </a:path>
            </a:pathLst>
          </a:custGeom>
          <a:blipFill>
            <a:blip r:embed="rId5"/>
            <a:stretch>
              <a:fillRect l="0" t="0" r="0" b="0"/>
            </a:stretch>
          </a:blipFill>
        </p:spPr>
      </p:sp>
      <p:grpSp>
        <p:nvGrpSpPr>
          <p:cNvPr name="Group 17" id="17"/>
          <p:cNvGrpSpPr/>
          <p:nvPr/>
        </p:nvGrpSpPr>
        <p:grpSpPr>
          <a:xfrm rot="0">
            <a:off x="12704188" y="3395847"/>
            <a:ext cx="5132352" cy="1567282"/>
            <a:chOff x="0" y="0"/>
            <a:chExt cx="1351731" cy="412782"/>
          </a:xfrm>
        </p:grpSpPr>
        <p:sp>
          <p:nvSpPr>
            <p:cNvPr name="Freeform 18" id="18"/>
            <p:cNvSpPr/>
            <p:nvPr/>
          </p:nvSpPr>
          <p:spPr>
            <a:xfrm flipH="false" flipV="false" rot="0">
              <a:off x="0" y="0"/>
              <a:ext cx="1351731" cy="412782"/>
            </a:xfrm>
            <a:custGeom>
              <a:avLst/>
              <a:gdLst/>
              <a:ahLst/>
              <a:cxnLst/>
              <a:rect r="r" b="b" t="t" l="l"/>
              <a:pathLst>
                <a:path h="412782" w="1351731">
                  <a:moveTo>
                    <a:pt x="0" y="0"/>
                  </a:moveTo>
                  <a:lnTo>
                    <a:pt x="1351731" y="0"/>
                  </a:lnTo>
                  <a:lnTo>
                    <a:pt x="1351731" y="412782"/>
                  </a:lnTo>
                  <a:lnTo>
                    <a:pt x="0" y="412782"/>
                  </a:lnTo>
                  <a:close/>
                </a:path>
              </a:pathLst>
            </a:custGeom>
            <a:solidFill>
              <a:srgbClr val="AA93A1"/>
            </a:solidFill>
          </p:spPr>
        </p:sp>
        <p:sp>
          <p:nvSpPr>
            <p:cNvPr name="TextBox 19" id="19"/>
            <p:cNvSpPr txBox="true"/>
            <p:nvPr/>
          </p:nvSpPr>
          <p:spPr>
            <a:xfrm>
              <a:off x="0" y="-47625"/>
              <a:ext cx="1351731" cy="460407"/>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How can the results of this clusters be used for decision making in the chosen domain?</a:t>
              </a:r>
            </a:p>
          </p:txBody>
        </p:sp>
      </p:grpSp>
      <p:grpSp>
        <p:nvGrpSpPr>
          <p:cNvPr name="Group 20" id="20"/>
          <p:cNvGrpSpPr/>
          <p:nvPr/>
        </p:nvGrpSpPr>
        <p:grpSpPr>
          <a:xfrm rot="0">
            <a:off x="0" y="110491"/>
            <a:ext cx="18288000" cy="880109"/>
            <a:chOff x="0" y="0"/>
            <a:chExt cx="2687900" cy="129355"/>
          </a:xfrm>
        </p:grpSpPr>
        <p:sp>
          <p:nvSpPr>
            <p:cNvPr name="Freeform 21" id="21"/>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22" id="22"/>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DATA MODELING USING K-MEANS CLUSTERING.</a:t>
              </a:r>
            </a:p>
          </p:txBody>
        </p:sp>
      </p:gr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462719" y="5737158"/>
            <a:ext cx="5132352" cy="1045311"/>
            <a:chOff x="0" y="0"/>
            <a:chExt cx="1351731" cy="275308"/>
          </a:xfrm>
        </p:grpSpPr>
        <p:sp>
          <p:nvSpPr>
            <p:cNvPr name="Freeform 5" id="5"/>
            <p:cNvSpPr/>
            <p:nvPr/>
          </p:nvSpPr>
          <p:spPr>
            <a:xfrm flipH="false" flipV="false" rot="0">
              <a:off x="0" y="0"/>
              <a:ext cx="1351731" cy="275308"/>
            </a:xfrm>
            <a:custGeom>
              <a:avLst/>
              <a:gdLst/>
              <a:ahLst/>
              <a:cxnLst/>
              <a:rect r="r" b="b" t="t" l="l"/>
              <a:pathLst>
                <a:path h="275308" w="1351731">
                  <a:moveTo>
                    <a:pt x="0" y="0"/>
                  </a:moveTo>
                  <a:lnTo>
                    <a:pt x="1351731" y="0"/>
                  </a:lnTo>
                  <a:lnTo>
                    <a:pt x="1351731" y="275308"/>
                  </a:lnTo>
                  <a:lnTo>
                    <a:pt x="0" y="275308"/>
                  </a:lnTo>
                  <a:close/>
                </a:path>
              </a:pathLst>
            </a:custGeom>
            <a:solidFill>
              <a:srgbClr val="709954"/>
            </a:solidFill>
          </p:spPr>
        </p:sp>
        <p:sp>
          <p:nvSpPr>
            <p:cNvPr name="TextBox 6" id="6"/>
            <p:cNvSpPr txBox="true"/>
            <p:nvPr/>
          </p:nvSpPr>
          <p:spPr>
            <a:xfrm>
              <a:off x="0" y="-47625"/>
              <a:ext cx="1351731" cy="322933"/>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IDENTIFICATION OF HIGH-RISK INDIVIDUALS.</a:t>
              </a:r>
            </a:p>
          </p:txBody>
        </p:sp>
      </p:grpSp>
      <p:grpSp>
        <p:nvGrpSpPr>
          <p:cNvPr name="Group 7" id="7"/>
          <p:cNvGrpSpPr/>
          <p:nvPr/>
        </p:nvGrpSpPr>
        <p:grpSpPr>
          <a:xfrm rot="0">
            <a:off x="12462719" y="4730332"/>
            <a:ext cx="5132352" cy="778226"/>
            <a:chOff x="0" y="0"/>
            <a:chExt cx="1351731" cy="204965"/>
          </a:xfrm>
        </p:grpSpPr>
        <p:sp>
          <p:nvSpPr>
            <p:cNvPr name="Freeform 8" id="8"/>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88ABC4"/>
            </a:solidFill>
          </p:spPr>
        </p:sp>
        <p:sp>
          <p:nvSpPr>
            <p:cNvPr name="TextBox 9" id="9"/>
            <p:cNvSpPr txBox="true"/>
            <p:nvPr/>
          </p:nvSpPr>
          <p:spPr>
            <a:xfrm>
              <a:off x="0" y="-47625"/>
              <a:ext cx="1351731" cy="252590"/>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RISK VISUALIZATION.</a:t>
              </a:r>
            </a:p>
          </p:txBody>
        </p:sp>
      </p:grpSp>
      <p:grpSp>
        <p:nvGrpSpPr>
          <p:cNvPr name="Group 10" id="10"/>
          <p:cNvGrpSpPr/>
          <p:nvPr/>
        </p:nvGrpSpPr>
        <p:grpSpPr>
          <a:xfrm rot="0">
            <a:off x="12462719" y="8022489"/>
            <a:ext cx="5132352" cy="1045311"/>
            <a:chOff x="0" y="0"/>
            <a:chExt cx="1351731" cy="275308"/>
          </a:xfrm>
        </p:grpSpPr>
        <p:sp>
          <p:nvSpPr>
            <p:cNvPr name="Freeform 11" id="11"/>
            <p:cNvSpPr/>
            <p:nvPr/>
          </p:nvSpPr>
          <p:spPr>
            <a:xfrm flipH="false" flipV="false" rot="0">
              <a:off x="0" y="0"/>
              <a:ext cx="1351731" cy="275308"/>
            </a:xfrm>
            <a:custGeom>
              <a:avLst/>
              <a:gdLst/>
              <a:ahLst/>
              <a:cxnLst/>
              <a:rect r="r" b="b" t="t" l="l"/>
              <a:pathLst>
                <a:path h="275308" w="1351731">
                  <a:moveTo>
                    <a:pt x="0" y="0"/>
                  </a:moveTo>
                  <a:lnTo>
                    <a:pt x="1351731" y="0"/>
                  </a:lnTo>
                  <a:lnTo>
                    <a:pt x="1351731" y="275308"/>
                  </a:lnTo>
                  <a:lnTo>
                    <a:pt x="0" y="275308"/>
                  </a:lnTo>
                  <a:close/>
                </a:path>
              </a:pathLst>
            </a:custGeom>
            <a:solidFill>
              <a:srgbClr val="709954"/>
            </a:solidFill>
          </p:spPr>
        </p:sp>
        <p:sp>
          <p:nvSpPr>
            <p:cNvPr name="TextBox 12" id="12"/>
            <p:cNvSpPr txBox="true"/>
            <p:nvPr/>
          </p:nvSpPr>
          <p:spPr>
            <a:xfrm>
              <a:off x="0" y="-47625"/>
              <a:ext cx="1351731" cy="322933"/>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TELEMEDICINE AND REMOTE MONITORING</a:t>
              </a:r>
            </a:p>
          </p:txBody>
        </p:sp>
      </p:grpSp>
      <p:grpSp>
        <p:nvGrpSpPr>
          <p:cNvPr name="Group 13" id="13"/>
          <p:cNvGrpSpPr/>
          <p:nvPr/>
        </p:nvGrpSpPr>
        <p:grpSpPr>
          <a:xfrm rot="0">
            <a:off x="12462719" y="7011069"/>
            <a:ext cx="5132352" cy="778226"/>
            <a:chOff x="0" y="0"/>
            <a:chExt cx="1351731" cy="204965"/>
          </a:xfrm>
        </p:grpSpPr>
        <p:sp>
          <p:nvSpPr>
            <p:cNvPr name="Freeform 14" id="14"/>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88ABC4"/>
            </a:solidFill>
          </p:spPr>
        </p:sp>
        <p:sp>
          <p:nvSpPr>
            <p:cNvPr name="TextBox 15" id="15"/>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PATIENT COUNSELING.</a:t>
              </a:r>
            </a:p>
          </p:txBody>
        </p:sp>
      </p:grpSp>
      <p:sp>
        <p:nvSpPr>
          <p:cNvPr name="Freeform 16" id="16"/>
          <p:cNvSpPr/>
          <p:nvPr/>
        </p:nvSpPr>
        <p:spPr>
          <a:xfrm flipH="false" flipV="false" rot="0">
            <a:off x="0" y="989737"/>
            <a:ext cx="11720736" cy="9228225"/>
          </a:xfrm>
          <a:custGeom>
            <a:avLst/>
            <a:gdLst/>
            <a:ahLst/>
            <a:cxnLst/>
            <a:rect r="r" b="b" t="t" l="l"/>
            <a:pathLst>
              <a:path h="9228225" w="11720736">
                <a:moveTo>
                  <a:pt x="0" y="0"/>
                </a:moveTo>
                <a:lnTo>
                  <a:pt x="11720736" y="0"/>
                </a:lnTo>
                <a:lnTo>
                  <a:pt x="11720736" y="9228225"/>
                </a:lnTo>
                <a:lnTo>
                  <a:pt x="0" y="9228225"/>
                </a:lnTo>
                <a:lnTo>
                  <a:pt x="0" y="0"/>
                </a:lnTo>
                <a:close/>
              </a:path>
            </a:pathLst>
          </a:custGeom>
          <a:blipFill>
            <a:blip r:embed="rId5"/>
            <a:stretch>
              <a:fillRect l="0" t="0" r="0" b="0"/>
            </a:stretch>
          </a:blipFill>
        </p:spPr>
      </p:sp>
      <p:grpSp>
        <p:nvGrpSpPr>
          <p:cNvPr name="Group 17" id="17"/>
          <p:cNvGrpSpPr/>
          <p:nvPr/>
        </p:nvGrpSpPr>
        <p:grpSpPr>
          <a:xfrm rot="0">
            <a:off x="12462719" y="2959001"/>
            <a:ext cx="5132352" cy="1567282"/>
            <a:chOff x="0" y="0"/>
            <a:chExt cx="1351731" cy="412782"/>
          </a:xfrm>
        </p:grpSpPr>
        <p:sp>
          <p:nvSpPr>
            <p:cNvPr name="Freeform 18" id="18"/>
            <p:cNvSpPr/>
            <p:nvPr/>
          </p:nvSpPr>
          <p:spPr>
            <a:xfrm flipH="false" flipV="false" rot="0">
              <a:off x="0" y="0"/>
              <a:ext cx="1351731" cy="412782"/>
            </a:xfrm>
            <a:custGeom>
              <a:avLst/>
              <a:gdLst/>
              <a:ahLst/>
              <a:cxnLst/>
              <a:rect r="r" b="b" t="t" l="l"/>
              <a:pathLst>
                <a:path h="412782" w="1351731">
                  <a:moveTo>
                    <a:pt x="0" y="0"/>
                  </a:moveTo>
                  <a:lnTo>
                    <a:pt x="1351731" y="0"/>
                  </a:lnTo>
                  <a:lnTo>
                    <a:pt x="1351731" y="412782"/>
                  </a:lnTo>
                  <a:lnTo>
                    <a:pt x="0" y="412782"/>
                  </a:lnTo>
                  <a:close/>
                </a:path>
              </a:pathLst>
            </a:custGeom>
            <a:solidFill>
              <a:srgbClr val="AA93A1"/>
            </a:solidFill>
          </p:spPr>
        </p:sp>
        <p:sp>
          <p:nvSpPr>
            <p:cNvPr name="TextBox 19" id="19"/>
            <p:cNvSpPr txBox="true"/>
            <p:nvPr/>
          </p:nvSpPr>
          <p:spPr>
            <a:xfrm>
              <a:off x="0" y="-47625"/>
              <a:ext cx="1351731" cy="460407"/>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How can the results of this plot be used for decision making in the chosen domain?</a:t>
              </a:r>
            </a:p>
          </p:txBody>
        </p:sp>
      </p:grpSp>
      <p:grpSp>
        <p:nvGrpSpPr>
          <p:cNvPr name="Group 20" id="20"/>
          <p:cNvGrpSpPr/>
          <p:nvPr/>
        </p:nvGrpSpPr>
        <p:grpSpPr>
          <a:xfrm rot="0">
            <a:off x="12462719" y="9443435"/>
            <a:ext cx="5815756" cy="581425"/>
            <a:chOff x="0" y="0"/>
            <a:chExt cx="1531722" cy="153133"/>
          </a:xfrm>
        </p:grpSpPr>
        <p:sp>
          <p:nvSpPr>
            <p:cNvPr name="Freeform 21" id="21"/>
            <p:cNvSpPr/>
            <p:nvPr/>
          </p:nvSpPr>
          <p:spPr>
            <a:xfrm flipH="false" flipV="false" rot="0">
              <a:off x="0" y="0"/>
              <a:ext cx="1531722" cy="153133"/>
            </a:xfrm>
            <a:custGeom>
              <a:avLst/>
              <a:gdLst/>
              <a:ahLst/>
              <a:cxnLst/>
              <a:rect r="r" b="b" t="t" l="l"/>
              <a:pathLst>
                <a:path h="153133" w="1531722">
                  <a:moveTo>
                    <a:pt x="0" y="0"/>
                  </a:moveTo>
                  <a:lnTo>
                    <a:pt x="1531722" y="0"/>
                  </a:lnTo>
                  <a:lnTo>
                    <a:pt x="1531722" y="153133"/>
                  </a:lnTo>
                  <a:lnTo>
                    <a:pt x="0" y="153133"/>
                  </a:lnTo>
                  <a:close/>
                </a:path>
              </a:pathLst>
            </a:custGeom>
            <a:solidFill>
              <a:srgbClr val="F29949"/>
            </a:solidFill>
          </p:spPr>
        </p:sp>
        <p:sp>
          <p:nvSpPr>
            <p:cNvPr name="TextBox 22" id="22"/>
            <p:cNvSpPr txBox="true"/>
            <p:nvPr/>
          </p:nvSpPr>
          <p:spPr>
            <a:xfrm>
              <a:off x="0" y="-28575"/>
              <a:ext cx="1531722" cy="181708"/>
            </a:xfrm>
            <a:prstGeom prst="rect">
              <a:avLst/>
            </a:prstGeom>
          </p:spPr>
          <p:txBody>
            <a:bodyPr anchor="ctr" rtlCol="false" tIns="50800" lIns="50800" bIns="50800" rIns="50800"/>
            <a:lstStyle/>
            <a:p>
              <a:pPr>
                <a:lnSpc>
                  <a:spcPts val="2990"/>
                </a:lnSpc>
              </a:pPr>
              <a:r>
                <a:rPr lang="en-US" sz="2300">
                  <a:solidFill>
                    <a:srgbClr val="FFFFFF"/>
                  </a:solidFill>
                  <a:latin typeface="Josefin Sans Bold"/>
                </a:rPr>
                <a:t>The red line is the high-risk threshold in the plot.</a:t>
              </a:r>
            </a:p>
          </p:txBody>
        </p:sp>
      </p:grpSp>
      <p:grpSp>
        <p:nvGrpSpPr>
          <p:cNvPr name="Group 23" id="23"/>
          <p:cNvGrpSpPr/>
          <p:nvPr/>
        </p:nvGrpSpPr>
        <p:grpSpPr>
          <a:xfrm rot="0">
            <a:off x="0" y="72391"/>
            <a:ext cx="18288000" cy="879246"/>
            <a:chOff x="0" y="0"/>
            <a:chExt cx="2687900" cy="129228"/>
          </a:xfrm>
        </p:grpSpPr>
        <p:sp>
          <p:nvSpPr>
            <p:cNvPr name="Freeform 24" id="24"/>
            <p:cNvSpPr/>
            <p:nvPr/>
          </p:nvSpPr>
          <p:spPr>
            <a:xfrm flipH="false" flipV="false" rot="0">
              <a:off x="0" y="0"/>
              <a:ext cx="2687900" cy="129228"/>
            </a:xfrm>
            <a:custGeom>
              <a:avLst/>
              <a:gdLst/>
              <a:ahLst/>
              <a:cxnLst/>
              <a:rect r="r" b="b" t="t" l="l"/>
              <a:pathLst>
                <a:path h="129228" w="2687900">
                  <a:moveTo>
                    <a:pt x="0" y="0"/>
                  </a:moveTo>
                  <a:lnTo>
                    <a:pt x="2687900" y="0"/>
                  </a:lnTo>
                  <a:lnTo>
                    <a:pt x="2687900" y="129228"/>
                  </a:lnTo>
                  <a:lnTo>
                    <a:pt x="0" y="129228"/>
                  </a:lnTo>
                  <a:close/>
                </a:path>
              </a:pathLst>
            </a:custGeom>
            <a:solidFill>
              <a:srgbClr val="575D5E"/>
            </a:solidFill>
          </p:spPr>
        </p:sp>
        <p:sp>
          <p:nvSpPr>
            <p:cNvPr name="TextBox 25" id="25"/>
            <p:cNvSpPr txBox="true"/>
            <p:nvPr/>
          </p:nvSpPr>
          <p:spPr>
            <a:xfrm>
              <a:off x="0" y="-47625"/>
              <a:ext cx="2687900" cy="176853"/>
            </a:xfrm>
            <a:prstGeom prst="rect">
              <a:avLst/>
            </a:prstGeom>
          </p:spPr>
          <p:txBody>
            <a:bodyPr anchor="ctr" rtlCol="false" tIns="88900" lIns="88900" bIns="88900" rIns="88900"/>
            <a:lstStyle/>
            <a:p>
              <a:pPr algn="ctr">
                <a:lnSpc>
                  <a:spcPts val="4939"/>
                </a:lnSpc>
              </a:pPr>
              <a:r>
                <a:rPr lang="en-US" sz="3799">
                  <a:solidFill>
                    <a:srgbClr val="FFFFFF"/>
                  </a:solidFill>
                  <a:latin typeface="Josefin Sans Bold"/>
                </a:rPr>
                <a:t>HIGH RISK FACTOR THAT CAUSES DIABETES.</a:t>
              </a:r>
            </a:p>
          </p:txBody>
        </p:sp>
      </p:gr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10625863" y="1746530"/>
            <a:ext cx="6793967" cy="6793940"/>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0" b="0"/>
              </a:stretch>
            </a:blipFill>
          </p:spPr>
        </p:sp>
      </p:grpSp>
      <p:sp>
        <p:nvSpPr>
          <p:cNvPr name="TextBox 5" id="5"/>
          <p:cNvSpPr txBox="true"/>
          <p:nvPr/>
        </p:nvSpPr>
        <p:spPr>
          <a:xfrm rot="0">
            <a:off x="4290053" y="6004418"/>
            <a:ext cx="4642639" cy="624393"/>
          </a:xfrm>
          <a:prstGeom prst="rect">
            <a:avLst/>
          </a:prstGeom>
        </p:spPr>
        <p:txBody>
          <a:bodyPr anchor="t" rtlCol="false" tIns="0" lIns="0" bIns="0" rIns="0">
            <a:spAutoFit/>
          </a:bodyPr>
          <a:lstStyle/>
          <a:p>
            <a:pPr algn="just">
              <a:lnSpc>
                <a:spcPts val="4749"/>
              </a:lnSpc>
            </a:pPr>
            <a:r>
              <a:rPr lang="en-US" sz="4129">
                <a:solidFill>
                  <a:srgbClr val="317C47"/>
                </a:solidFill>
                <a:latin typeface="Josefin Sans Bold"/>
              </a:rPr>
              <a:t>-Solution:</a:t>
            </a:r>
          </a:p>
        </p:txBody>
      </p:sp>
      <p:sp>
        <p:nvSpPr>
          <p:cNvPr name="TextBox 6" id="6"/>
          <p:cNvSpPr txBox="true"/>
          <p:nvPr/>
        </p:nvSpPr>
        <p:spPr>
          <a:xfrm rot="0">
            <a:off x="1028700" y="3195800"/>
            <a:ext cx="6534462" cy="476898"/>
          </a:xfrm>
          <a:prstGeom prst="rect">
            <a:avLst/>
          </a:prstGeom>
        </p:spPr>
        <p:txBody>
          <a:bodyPr anchor="t" rtlCol="false" tIns="0" lIns="0" bIns="0" rIns="0">
            <a:spAutoFit/>
          </a:bodyPr>
          <a:lstStyle/>
          <a:p>
            <a:pPr>
              <a:lnSpc>
                <a:spcPts val="3638"/>
              </a:lnSpc>
            </a:pPr>
            <a:r>
              <a:rPr lang="en-US" sz="2798">
                <a:solidFill>
                  <a:srgbClr val="000000"/>
                </a:solidFill>
                <a:latin typeface="Josefin Sans Bold"/>
              </a:rPr>
              <a:t>What are the factors that causes diabetes?</a:t>
            </a:r>
          </a:p>
        </p:txBody>
      </p:sp>
      <p:sp>
        <p:nvSpPr>
          <p:cNvPr name="TextBox 7" id="7"/>
          <p:cNvSpPr txBox="true"/>
          <p:nvPr/>
        </p:nvSpPr>
        <p:spPr>
          <a:xfrm rot="0">
            <a:off x="914400" y="2616027"/>
            <a:ext cx="5685542" cy="624396"/>
          </a:xfrm>
          <a:prstGeom prst="rect">
            <a:avLst/>
          </a:prstGeom>
        </p:spPr>
        <p:txBody>
          <a:bodyPr anchor="t" rtlCol="false" tIns="0" lIns="0" bIns="0" rIns="0">
            <a:spAutoFit/>
          </a:bodyPr>
          <a:lstStyle/>
          <a:p>
            <a:pPr>
              <a:lnSpc>
                <a:spcPts val="4749"/>
              </a:lnSpc>
            </a:pPr>
            <a:r>
              <a:rPr lang="en-US" sz="4130">
                <a:solidFill>
                  <a:srgbClr val="317C47"/>
                </a:solidFill>
                <a:latin typeface="Josefin Sans Bold"/>
              </a:rPr>
              <a:t>-Problem Statement:</a:t>
            </a:r>
          </a:p>
        </p:txBody>
      </p:sp>
      <p:sp>
        <p:nvSpPr>
          <p:cNvPr name="TextBox 8" id="8"/>
          <p:cNvSpPr txBox="true"/>
          <p:nvPr/>
        </p:nvSpPr>
        <p:spPr>
          <a:xfrm rot="0">
            <a:off x="4290053" y="6769093"/>
            <a:ext cx="6534462" cy="2194573"/>
          </a:xfrm>
          <a:prstGeom prst="rect">
            <a:avLst/>
          </a:prstGeom>
        </p:spPr>
        <p:txBody>
          <a:bodyPr anchor="t" rtlCol="false" tIns="0" lIns="0" bIns="0" rIns="0">
            <a:spAutoFit/>
          </a:bodyPr>
          <a:lstStyle/>
          <a:p>
            <a:pPr algn="just">
              <a:lnSpc>
                <a:spcPts val="3508"/>
              </a:lnSpc>
            </a:pPr>
            <a:r>
              <a:rPr lang="en-US" sz="2698">
                <a:solidFill>
                  <a:srgbClr val="000000"/>
                </a:solidFill>
                <a:latin typeface="Josefin Sans Bold"/>
              </a:rPr>
              <a:t>Analyze the dataset, identify significant patterns, correlations, and risk factors associated with diabetes, providing insights that can inform preventive measures and personalized healthcare strategies.</a:t>
            </a:r>
          </a:p>
        </p:txBody>
      </p:sp>
      <p:grpSp>
        <p:nvGrpSpPr>
          <p:cNvPr name="Group 9" id="9"/>
          <p:cNvGrpSpPr/>
          <p:nvPr/>
        </p:nvGrpSpPr>
        <p:grpSpPr>
          <a:xfrm rot="0">
            <a:off x="0" y="110491"/>
            <a:ext cx="18288000" cy="880109"/>
            <a:chOff x="0" y="0"/>
            <a:chExt cx="2687900" cy="129355"/>
          </a:xfrm>
        </p:grpSpPr>
        <p:sp>
          <p:nvSpPr>
            <p:cNvPr name="Freeform 10" id="10"/>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11" id="11"/>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MOTIVATION BEHIND THE CHOSEN DOMAIN</a:t>
              </a:r>
            </a:p>
          </p:txBody>
        </p:sp>
      </p:gr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704188" y="6120088"/>
            <a:ext cx="5132352" cy="778226"/>
            <a:chOff x="0" y="0"/>
            <a:chExt cx="1351731" cy="204965"/>
          </a:xfrm>
        </p:grpSpPr>
        <p:sp>
          <p:nvSpPr>
            <p:cNvPr name="Freeform 5" id="5"/>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6" id="6"/>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PRIORITIZATION.</a:t>
              </a:r>
            </a:p>
          </p:txBody>
        </p:sp>
      </p:grpSp>
      <p:grpSp>
        <p:nvGrpSpPr>
          <p:cNvPr name="Group 7" id="7"/>
          <p:cNvGrpSpPr/>
          <p:nvPr/>
        </p:nvGrpSpPr>
        <p:grpSpPr>
          <a:xfrm rot="0">
            <a:off x="12704188" y="5132312"/>
            <a:ext cx="5132352" cy="778226"/>
            <a:chOff x="0" y="0"/>
            <a:chExt cx="1351731" cy="204965"/>
          </a:xfrm>
        </p:grpSpPr>
        <p:sp>
          <p:nvSpPr>
            <p:cNvPr name="Freeform 8" id="8"/>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88ABC4"/>
            </a:solidFill>
          </p:spPr>
        </p:sp>
        <p:sp>
          <p:nvSpPr>
            <p:cNvPr name="TextBox 9" id="9"/>
            <p:cNvSpPr txBox="true"/>
            <p:nvPr/>
          </p:nvSpPr>
          <p:spPr>
            <a:xfrm>
              <a:off x="0" y="-47625"/>
              <a:ext cx="1351731" cy="252590"/>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FACTOR COMPARISON.</a:t>
              </a:r>
            </a:p>
          </p:txBody>
        </p:sp>
      </p:grpSp>
      <p:grpSp>
        <p:nvGrpSpPr>
          <p:cNvPr name="Group 10" id="10"/>
          <p:cNvGrpSpPr/>
          <p:nvPr/>
        </p:nvGrpSpPr>
        <p:grpSpPr>
          <a:xfrm rot="0">
            <a:off x="12704188" y="8093149"/>
            <a:ext cx="5132352" cy="778226"/>
            <a:chOff x="0" y="0"/>
            <a:chExt cx="1351731" cy="204965"/>
          </a:xfrm>
        </p:grpSpPr>
        <p:sp>
          <p:nvSpPr>
            <p:cNvPr name="Freeform 11" id="11"/>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709954"/>
            </a:solidFill>
          </p:spPr>
        </p:sp>
        <p:sp>
          <p:nvSpPr>
            <p:cNvPr name="TextBox 12" id="12"/>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RESEARCH FOCUS.</a:t>
              </a:r>
            </a:p>
          </p:txBody>
        </p:sp>
      </p:grpSp>
      <p:grpSp>
        <p:nvGrpSpPr>
          <p:cNvPr name="Group 13" id="13"/>
          <p:cNvGrpSpPr/>
          <p:nvPr/>
        </p:nvGrpSpPr>
        <p:grpSpPr>
          <a:xfrm rot="0">
            <a:off x="12704188" y="7107864"/>
            <a:ext cx="5132352" cy="778226"/>
            <a:chOff x="0" y="0"/>
            <a:chExt cx="1351731" cy="204965"/>
          </a:xfrm>
        </p:grpSpPr>
        <p:sp>
          <p:nvSpPr>
            <p:cNvPr name="Freeform 14" id="14"/>
            <p:cNvSpPr/>
            <p:nvPr/>
          </p:nvSpPr>
          <p:spPr>
            <a:xfrm flipH="false" flipV="false" rot="0">
              <a:off x="0" y="0"/>
              <a:ext cx="1351731" cy="204965"/>
            </a:xfrm>
            <a:custGeom>
              <a:avLst/>
              <a:gdLst/>
              <a:ahLst/>
              <a:cxnLst/>
              <a:rect r="r" b="b" t="t" l="l"/>
              <a:pathLst>
                <a:path h="204965" w="1351731">
                  <a:moveTo>
                    <a:pt x="0" y="0"/>
                  </a:moveTo>
                  <a:lnTo>
                    <a:pt x="1351731" y="0"/>
                  </a:lnTo>
                  <a:lnTo>
                    <a:pt x="1351731" y="204965"/>
                  </a:lnTo>
                  <a:lnTo>
                    <a:pt x="0" y="204965"/>
                  </a:lnTo>
                  <a:close/>
                </a:path>
              </a:pathLst>
            </a:custGeom>
            <a:solidFill>
              <a:srgbClr val="88ABC4"/>
            </a:solidFill>
          </p:spPr>
        </p:sp>
        <p:sp>
          <p:nvSpPr>
            <p:cNvPr name="TextBox 15" id="15"/>
            <p:cNvSpPr txBox="true"/>
            <p:nvPr/>
          </p:nvSpPr>
          <p:spPr>
            <a:xfrm>
              <a:off x="0" y="-47625"/>
              <a:ext cx="1351731" cy="252590"/>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RESOURCE ALLOCATION.</a:t>
              </a:r>
            </a:p>
          </p:txBody>
        </p:sp>
      </p:grpSp>
      <p:sp>
        <p:nvSpPr>
          <p:cNvPr name="Freeform 16" id="16"/>
          <p:cNvSpPr/>
          <p:nvPr/>
        </p:nvSpPr>
        <p:spPr>
          <a:xfrm flipH="false" flipV="false" rot="0">
            <a:off x="161872" y="1143000"/>
            <a:ext cx="12323535" cy="8841106"/>
          </a:xfrm>
          <a:custGeom>
            <a:avLst/>
            <a:gdLst/>
            <a:ahLst/>
            <a:cxnLst/>
            <a:rect r="r" b="b" t="t" l="l"/>
            <a:pathLst>
              <a:path h="8841106" w="12323535">
                <a:moveTo>
                  <a:pt x="0" y="0"/>
                </a:moveTo>
                <a:lnTo>
                  <a:pt x="12323536" y="0"/>
                </a:lnTo>
                <a:lnTo>
                  <a:pt x="12323536" y="8841106"/>
                </a:lnTo>
                <a:lnTo>
                  <a:pt x="0" y="8841106"/>
                </a:lnTo>
                <a:lnTo>
                  <a:pt x="0" y="0"/>
                </a:lnTo>
                <a:close/>
              </a:path>
            </a:pathLst>
          </a:custGeom>
          <a:blipFill>
            <a:blip r:embed="rId5"/>
            <a:stretch>
              <a:fillRect l="0" t="0" r="0" b="0"/>
            </a:stretch>
          </a:blipFill>
        </p:spPr>
      </p:sp>
      <p:grpSp>
        <p:nvGrpSpPr>
          <p:cNvPr name="Group 17" id="17"/>
          <p:cNvGrpSpPr/>
          <p:nvPr/>
        </p:nvGrpSpPr>
        <p:grpSpPr>
          <a:xfrm rot="0">
            <a:off x="12704188" y="3291072"/>
            <a:ext cx="5132352" cy="1567282"/>
            <a:chOff x="0" y="0"/>
            <a:chExt cx="1351731" cy="412782"/>
          </a:xfrm>
        </p:grpSpPr>
        <p:sp>
          <p:nvSpPr>
            <p:cNvPr name="Freeform 18" id="18"/>
            <p:cNvSpPr/>
            <p:nvPr/>
          </p:nvSpPr>
          <p:spPr>
            <a:xfrm flipH="false" flipV="false" rot="0">
              <a:off x="0" y="0"/>
              <a:ext cx="1351731" cy="412782"/>
            </a:xfrm>
            <a:custGeom>
              <a:avLst/>
              <a:gdLst/>
              <a:ahLst/>
              <a:cxnLst/>
              <a:rect r="r" b="b" t="t" l="l"/>
              <a:pathLst>
                <a:path h="412782" w="1351731">
                  <a:moveTo>
                    <a:pt x="0" y="0"/>
                  </a:moveTo>
                  <a:lnTo>
                    <a:pt x="1351731" y="0"/>
                  </a:lnTo>
                  <a:lnTo>
                    <a:pt x="1351731" y="412782"/>
                  </a:lnTo>
                  <a:lnTo>
                    <a:pt x="0" y="412782"/>
                  </a:lnTo>
                  <a:close/>
                </a:path>
              </a:pathLst>
            </a:custGeom>
            <a:solidFill>
              <a:srgbClr val="AA93A1"/>
            </a:solidFill>
          </p:spPr>
        </p:sp>
        <p:sp>
          <p:nvSpPr>
            <p:cNvPr name="TextBox 19" id="19"/>
            <p:cNvSpPr txBox="true"/>
            <p:nvPr/>
          </p:nvSpPr>
          <p:spPr>
            <a:xfrm>
              <a:off x="0" y="-47625"/>
              <a:ext cx="1351731" cy="460407"/>
            </a:xfrm>
            <a:prstGeom prst="rect">
              <a:avLst/>
            </a:prstGeom>
          </p:spPr>
          <p:txBody>
            <a:bodyPr anchor="ctr" rtlCol="false" tIns="88900" lIns="88900" bIns="88900" rIns="88900"/>
            <a:lstStyle/>
            <a:p>
              <a:pPr algn="ctr">
                <a:lnSpc>
                  <a:spcPts val="3639"/>
                </a:lnSpc>
              </a:pPr>
              <a:r>
                <a:rPr lang="en-US" sz="2799">
                  <a:solidFill>
                    <a:srgbClr val="FFFFFF"/>
                  </a:solidFill>
                  <a:latin typeface="Josefin Sans Bold"/>
                </a:rPr>
                <a:t>How can the results of this graph be used for decision making in the chosen domain?</a:t>
              </a:r>
            </a:p>
          </p:txBody>
        </p:sp>
      </p:grpSp>
      <p:grpSp>
        <p:nvGrpSpPr>
          <p:cNvPr name="Group 20" id="20"/>
          <p:cNvGrpSpPr/>
          <p:nvPr/>
        </p:nvGrpSpPr>
        <p:grpSpPr>
          <a:xfrm rot="0">
            <a:off x="0" y="110491"/>
            <a:ext cx="18288000" cy="880109"/>
            <a:chOff x="0" y="0"/>
            <a:chExt cx="2687900" cy="129355"/>
          </a:xfrm>
        </p:grpSpPr>
        <p:sp>
          <p:nvSpPr>
            <p:cNvPr name="Freeform 21" id="21"/>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22" id="22"/>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AVERAGE RISK OF DIABETES BY FACTOR</a:t>
              </a:r>
            </a:p>
          </p:txBody>
        </p:sp>
      </p:gr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9339606" y="3067795"/>
            <a:ext cx="8697686" cy="5594671"/>
            <a:chOff x="0" y="0"/>
            <a:chExt cx="11596915" cy="7459561"/>
          </a:xfrm>
        </p:grpSpPr>
        <p:pic>
          <p:nvPicPr>
            <p:cNvPr name="Picture 4" id="4"/>
            <p:cNvPicPr>
              <a:picLocks noChangeAspect="true"/>
            </p:cNvPicPr>
            <p:nvPr/>
          </p:nvPicPr>
          <p:blipFill>
            <a:blip r:embed="rId3"/>
            <a:srcRect l="467" t="0" r="1959" b="5855"/>
            <a:stretch>
              <a:fillRect/>
            </a:stretch>
          </p:blipFill>
          <p:spPr>
            <a:xfrm flipH="false" flipV="false">
              <a:off x="0" y="0"/>
              <a:ext cx="11596915" cy="7459561"/>
            </a:xfrm>
            <a:prstGeom prst="rect">
              <a:avLst/>
            </a:prstGeom>
          </p:spPr>
        </p:pic>
      </p:grpSp>
      <p:sp>
        <p:nvSpPr>
          <p:cNvPr name="TextBox 5" id="5"/>
          <p:cNvSpPr txBox="true"/>
          <p:nvPr/>
        </p:nvSpPr>
        <p:spPr>
          <a:xfrm rot="0">
            <a:off x="427025" y="1976955"/>
            <a:ext cx="9148438" cy="7018020"/>
          </a:xfrm>
          <a:prstGeom prst="rect">
            <a:avLst/>
          </a:prstGeom>
        </p:spPr>
        <p:txBody>
          <a:bodyPr anchor="t" rtlCol="false" tIns="0" lIns="0" bIns="0" rIns="0">
            <a:spAutoFit/>
          </a:bodyPr>
          <a:lstStyle/>
          <a:p>
            <a:pPr>
              <a:lnSpc>
                <a:spcPts val="5069"/>
              </a:lnSpc>
            </a:pPr>
            <a:r>
              <a:rPr lang="en-US" sz="3899">
                <a:solidFill>
                  <a:srgbClr val="317C47"/>
                </a:solidFill>
                <a:latin typeface="Josefin Sans Bold"/>
              </a:rPr>
              <a:t>-</a:t>
            </a:r>
            <a:r>
              <a:rPr lang="en-US" sz="3899">
                <a:solidFill>
                  <a:srgbClr val="000000"/>
                </a:solidFill>
                <a:latin typeface="Josefin Sans Bold"/>
              </a:rPr>
              <a:t>Higher Prevalence of Diabetes in the 50-60 and above age group.</a:t>
            </a:r>
          </a:p>
          <a:p>
            <a:pPr>
              <a:lnSpc>
                <a:spcPts val="5069"/>
              </a:lnSpc>
            </a:pPr>
            <a:r>
              <a:rPr lang="en-US" sz="3899">
                <a:solidFill>
                  <a:srgbClr val="000000"/>
                </a:solidFill>
                <a:latin typeface="Josefin Sans Bold"/>
              </a:rPr>
              <a:t>-Correlation between Blood Pressure and Diabetes.</a:t>
            </a:r>
          </a:p>
          <a:p>
            <a:pPr>
              <a:lnSpc>
                <a:spcPts val="5069"/>
              </a:lnSpc>
            </a:pPr>
            <a:r>
              <a:rPr lang="en-US" sz="3899">
                <a:solidFill>
                  <a:srgbClr val="000000"/>
                </a:solidFill>
                <a:latin typeface="Josefin Sans Bold"/>
              </a:rPr>
              <a:t>-Glucose and BMI has crucial risk. </a:t>
            </a:r>
          </a:p>
          <a:p>
            <a:pPr>
              <a:lnSpc>
                <a:spcPts val="5069"/>
              </a:lnSpc>
            </a:pPr>
            <a:r>
              <a:rPr lang="en-US" sz="3899">
                <a:solidFill>
                  <a:srgbClr val="000000"/>
                </a:solidFill>
                <a:latin typeface="Josefin Sans Bold"/>
              </a:rPr>
              <a:t>-Relationship between Pregnancy and Diabetes Prevalence.</a:t>
            </a:r>
          </a:p>
          <a:p>
            <a:pPr>
              <a:lnSpc>
                <a:spcPts val="5069"/>
              </a:lnSpc>
            </a:pPr>
            <a:r>
              <a:rPr lang="en-US" sz="3899">
                <a:solidFill>
                  <a:srgbClr val="000000"/>
                </a:solidFill>
                <a:latin typeface="Josefin Sans Bold"/>
              </a:rPr>
              <a:t>-K-means clustering in Glucose and BMI.</a:t>
            </a:r>
          </a:p>
          <a:p>
            <a:pPr>
              <a:lnSpc>
                <a:spcPts val="5069"/>
              </a:lnSpc>
            </a:pPr>
            <a:r>
              <a:rPr lang="en-US" sz="3899">
                <a:solidFill>
                  <a:srgbClr val="000000"/>
                </a:solidFill>
                <a:latin typeface="Josefin Sans Bold"/>
              </a:rPr>
              <a:t>-Introduction of features like BMI categories and High Blood Pressure Indicatiors.</a:t>
            </a:r>
          </a:p>
          <a:p>
            <a:pPr algn="l">
              <a:lnSpc>
                <a:spcPts val="5069"/>
              </a:lnSpc>
              <a:spcBef>
                <a:spcPct val="0"/>
              </a:spcBef>
            </a:pPr>
            <a:r>
              <a:rPr lang="en-US" sz="3899">
                <a:solidFill>
                  <a:srgbClr val="000000"/>
                </a:solidFill>
                <a:latin typeface="Josefin Sans Bold"/>
              </a:rPr>
              <a:t>-Preventions and Public Awareness.</a:t>
            </a:r>
          </a:p>
        </p:txBody>
      </p:sp>
      <p:grpSp>
        <p:nvGrpSpPr>
          <p:cNvPr name="Group 6" id="6"/>
          <p:cNvGrpSpPr/>
          <p:nvPr/>
        </p:nvGrpSpPr>
        <p:grpSpPr>
          <a:xfrm rot="0">
            <a:off x="0" y="149686"/>
            <a:ext cx="18288000" cy="906436"/>
            <a:chOff x="0" y="0"/>
            <a:chExt cx="2687900" cy="133225"/>
          </a:xfrm>
        </p:grpSpPr>
        <p:sp>
          <p:nvSpPr>
            <p:cNvPr name="Freeform 7" id="7"/>
            <p:cNvSpPr/>
            <p:nvPr/>
          </p:nvSpPr>
          <p:spPr>
            <a:xfrm flipH="false" flipV="false" rot="0">
              <a:off x="0" y="0"/>
              <a:ext cx="2687900" cy="133225"/>
            </a:xfrm>
            <a:custGeom>
              <a:avLst/>
              <a:gdLst/>
              <a:ahLst/>
              <a:cxnLst/>
              <a:rect r="r" b="b" t="t" l="l"/>
              <a:pathLst>
                <a:path h="133225" w="2687900">
                  <a:moveTo>
                    <a:pt x="0" y="0"/>
                  </a:moveTo>
                  <a:lnTo>
                    <a:pt x="2687900" y="0"/>
                  </a:lnTo>
                  <a:lnTo>
                    <a:pt x="2687900" y="133225"/>
                  </a:lnTo>
                  <a:lnTo>
                    <a:pt x="0" y="133225"/>
                  </a:lnTo>
                  <a:close/>
                </a:path>
              </a:pathLst>
            </a:custGeom>
            <a:solidFill>
              <a:srgbClr val="575D5E"/>
            </a:solidFill>
          </p:spPr>
        </p:sp>
        <p:sp>
          <p:nvSpPr>
            <p:cNvPr name="TextBox 8" id="8"/>
            <p:cNvSpPr txBox="true"/>
            <p:nvPr/>
          </p:nvSpPr>
          <p:spPr>
            <a:xfrm>
              <a:off x="0" y="-47625"/>
              <a:ext cx="2687900" cy="180850"/>
            </a:xfrm>
            <a:prstGeom prst="rect">
              <a:avLst/>
            </a:prstGeom>
          </p:spPr>
          <p:txBody>
            <a:bodyPr anchor="ctr" rtlCol="false" tIns="88900" lIns="88900" bIns="88900" rIns="88900"/>
            <a:lstStyle/>
            <a:p>
              <a:pPr algn="ctr">
                <a:lnSpc>
                  <a:spcPts val="5589"/>
                </a:lnSpc>
              </a:pPr>
              <a:r>
                <a:rPr lang="en-US" sz="4299">
                  <a:solidFill>
                    <a:srgbClr val="FFFFFF"/>
                  </a:solidFill>
                  <a:latin typeface="Josefin Sans Bold"/>
                </a:rPr>
                <a:t>CONCLUSION</a:t>
              </a:r>
            </a:p>
          </p:txBody>
        </p:sp>
      </p:gr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832127" y="8662466"/>
            <a:ext cx="775789" cy="773850"/>
          </a:xfrm>
          <a:custGeom>
            <a:avLst/>
            <a:gdLst/>
            <a:ahLst/>
            <a:cxnLst/>
            <a:rect r="r" b="b" t="t" l="l"/>
            <a:pathLst>
              <a:path h="773850" w="775789">
                <a:moveTo>
                  <a:pt x="0" y="0"/>
                </a:moveTo>
                <a:lnTo>
                  <a:pt x="775790" y="0"/>
                </a:lnTo>
                <a:lnTo>
                  <a:pt x="775790"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303200" y="1277445"/>
            <a:ext cx="2143523" cy="2143523"/>
            <a:chOff x="0" y="0"/>
            <a:chExt cx="8909050" cy="8909050"/>
          </a:xfrm>
        </p:grpSpPr>
        <p:sp>
          <p:nvSpPr>
            <p:cNvPr name="Freeform 5" id="5"/>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6" id="6"/>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5"/>
              <a:stretch>
                <a:fillRect l="-4686" t="0" r="-4686" b="0"/>
              </a:stretch>
            </a:blipFill>
          </p:spPr>
        </p:sp>
        <p:sp>
          <p:nvSpPr>
            <p:cNvPr name="Freeform 7" id="7"/>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FFFFFF"/>
            </a:solidFill>
          </p:spPr>
        </p:sp>
      </p:grpSp>
      <p:grpSp>
        <p:nvGrpSpPr>
          <p:cNvPr name="Group 8" id="8"/>
          <p:cNvGrpSpPr/>
          <p:nvPr/>
        </p:nvGrpSpPr>
        <p:grpSpPr>
          <a:xfrm rot="0">
            <a:off x="2580073" y="1144095"/>
            <a:ext cx="5132352" cy="658101"/>
            <a:chOff x="0" y="0"/>
            <a:chExt cx="812800" cy="104222"/>
          </a:xfrm>
        </p:grpSpPr>
        <p:sp>
          <p:nvSpPr>
            <p:cNvPr name="Freeform 9" id="9"/>
            <p:cNvSpPr/>
            <p:nvPr/>
          </p:nvSpPr>
          <p:spPr>
            <a:xfrm flipH="false" flipV="false" rot="0">
              <a:off x="0" y="0"/>
              <a:ext cx="812800" cy="104222"/>
            </a:xfrm>
            <a:custGeom>
              <a:avLst/>
              <a:gdLst/>
              <a:ahLst/>
              <a:cxnLst/>
              <a:rect r="r" b="b" t="t" l="l"/>
              <a:pathLst>
                <a:path h="104222" w="812800">
                  <a:moveTo>
                    <a:pt x="52111" y="0"/>
                  </a:moveTo>
                  <a:lnTo>
                    <a:pt x="760689" y="0"/>
                  </a:lnTo>
                  <a:cubicBezTo>
                    <a:pt x="774510" y="0"/>
                    <a:pt x="787764" y="5490"/>
                    <a:pt x="797537" y="15263"/>
                  </a:cubicBezTo>
                  <a:cubicBezTo>
                    <a:pt x="807310" y="25036"/>
                    <a:pt x="812800" y="38290"/>
                    <a:pt x="812800" y="52111"/>
                  </a:cubicBezTo>
                  <a:lnTo>
                    <a:pt x="812800" y="52111"/>
                  </a:lnTo>
                  <a:cubicBezTo>
                    <a:pt x="812800" y="80891"/>
                    <a:pt x="789469" y="104222"/>
                    <a:pt x="760689" y="104222"/>
                  </a:cubicBezTo>
                  <a:lnTo>
                    <a:pt x="52111" y="104222"/>
                  </a:lnTo>
                  <a:cubicBezTo>
                    <a:pt x="38290" y="104222"/>
                    <a:pt x="25036" y="98732"/>
                    <a:pt x="15263" y="88959"/>
                  </a:cubicBezTo>
                  <a:cubicBezTo>
                    <a:pt x="5490" y="79186"/>
                    <a:pt x="0" y="65932"/>
                    <a:pt x="0" y="52111"/>
                  </a:cubicBezTo>
                  <a:lnTo>
                    <a:pt x="0" y="52111"/>
                  </a:lnTo>
                  <a:cubicBezTo>
                    <a:pt x="0" y="38290"/>
                    <a:pt x="5490" y="25036"/>
                    <a:pt x="15263" y="15263"/>
                  </a:cubicBezTo>
                  <a:cubicBezTo>
                    <a:pt x="25036" y="5490"/>
                    <a:pt x="38290" y="0"/>
                    <a:pt x="52111" y="0"/>
                  </a:cubicBezTo>
                  <a:close/>
                </a:path>
              </a:pathLst>
            </a:custGeom>
            <a:solidFill>
              <a:srgbClr val="000000"/>
            </a:solidFill>
          </p:spPr>
        </p:sp>
        <p:sp>
          <p:nvSpPr>
            <p:cNvPr name="TextBox 10" id="10"/>
            <p:cNvSpPr txBox="true"/>
            <p:nvPr/>
          </p:nvSpPr>
          <p:spPr>
            <a:xfrm>
              <a:off x="0" y="-38100"/>
              <a:ext cx="812800" cy="142322"/>
            </a:xfrm>
            <a:prstGeom prst="rect">
              <a:avLst/>
            </a:prstGeom>
          </p:spPr>
          <p:txBody>
            <a:bodyPr anchor="ctr" rtlCol="false" tIns="88900" lIns="88900" bIns="88900" rIns="88900"/>
            <a:lstStyle/>
            <a:p>
              <a:pPr algn="ctr">
                <a:lnSpc>
                  <a:spcPts val="3769"/>
                </a:lnSpc>
              </a:pPr>
              <a:r>
                <a:rPr lang="en-US" sz="2899">
                  <a:solidFill>
                    <a:srgbClr val="FFFFFF"/>
                  </a:solidFill>
                  <a:latin typeface="Josefin Sans Bold"/>
                </a:rPr>
                <a:t>Early Detection and Screening</a:t>
              </a:r>
            </a:p>
          </p:txBody>
        </p:sp>
      </p:grpSp>
      <p:grpSp>
        <p:nvGrpSpPr>
          <p:cNvPr name="Group 11" id="11"/>
          <p:cNvGrpSpPr/>
          <p:nvPr/>
        </p:nvGrpSpPr>
        <p:grpSpPr>
          <a:xfrm rot="0">
            <a:off x="2580073" y="1826744"/>
            <a:ext cx="5132352" cy="1684134"/>
            <a:chOff x="0" y="0"/>
            <a:chExt cx="1351731" cy="443558"/>
          </a:xfrm>
        </p:grpSpPr>
        <p:sp>
          <p:nvSpPr>
            <p:cNvPr name="Freeform 12" id="12"/>
            <p:cNvSpPr/>
            <p:nvPr/>
          </p:nvSpPr>
          <p:spPr>
            <a:xfrm flipH="false" flipV="false" rot="0">
              <a:off x="0" y="0"/>
              <a:ext cx="1351731" cy="443558"/>
            </a:xfrm>
            <a:custGeom>
              <a:avLst/>
              <a:gdLst/>
              <a:ahLst/>
              <a:cxnLst/>
              <a:rect r="r" b="b" t="t" l="l"/>
              <a:pathLst>
                <a:path h="443558" w="1351731">
                  <a:moveTo>
                    <a:pt x="0" y="0"/>
                  </a:moveTo>
                  <a:lnTo>
                    <a:pt x="1351731" y="0"/>
                  </a:lnTo>
                  <a:lnTo>
                    <a:pt x="1351731" y="443558"/>
                  </a:lnTo>
                  <a:lnTo>
                    <a:pt x="0" y="443558"/>
                  </a:lnTo>
                  <a:close/>
                </a:path>
              </a:pathLst>
            </a:custGeom>
            <a:solidFill>
              <a:srgbClr val="FFFFFF"/>
            </a:solidFill>
          </p:spPr>
        </p:sp>
        <p:sp>
          <p:nvSpPr>
            <p:cNvPr name="TextBox 13" id="13"/>
            <p:cNvSpPr txBox="true"/>
            <p:nvPr/>
          </p:nvSpPr>
          <p:spPr>
            <a:xfrm>
              <a:off x="0" y="-28575"/>
              <a:ext cx="1351731" cy="472133"/>
            </a:xfrm>
            <a:prstGeom prst="rect">
              <a:avLst/>
            </a:prstGeom>
          </p:spPr>
          <p:txBody>
            <a:bodyPr anchor="ctr" rtlCol="false" tIns="88900" lIns="88900" bIns="88900" rIns="88900"/>
            <a:lstStyle/>
            <a:p>
              <a:pPr>
                <a:lnSpc>
                  <a:spcPts val="2470"/>
                </a:lnSpc>
              </a:pPr>
              <a:r>
                <a:rPr lang="en-US" sz="1900">
                  <a:solidFill>
                    <a:srgbClr val="000000"/>
                  </a:solidFill>
                  <a:latin typeface="Josefin Sans Bold"/>
                </a:rPr>
                <a:t>Early Leverage insights from factors influencing diabetes prevalence, such as pregnancies, glucose levels, and BMI, to design early detection and screening programs that can lead to timely interventions and improved outcomes.</a:t>
              </a:r>
            </a:p>
          </p:txBody>
        </p:sp>
      </p:grpSp>
      <p:grpSp>
        <p:nvGrpSpPr>
          <p:cNvPr name="Group 14" id="14"/>
          <p:cNvGrpSpPr>
            <a:grpSpLocks noChangeAspect="true"/>
          </p:cNvGrpSpPr>
          <p:nvPr/>
        </p:nvGrpSpPr>
        <p:grpSpPr>
          <a:xfrm rot="0">
            <a:off x="9850075" y="1277445"/>
            <a:ext cx="2143523" cy="2143523"/>
            <a:chOff x="0" y="0"/>
            <a:chExt cx="8909050" cy="8909050"/>
          </a:xfrm>
        </p:grpSpPr>
        <p:sp>
          <p:nvSpPr>
            <p:cNvPr name="Freeform 15" id="15"/>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16" id="16"/>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6"/>
              <a:stretch>
                <a:fillRect l="-27337" t="0" r="-21918" b="0"/>
              </a:stretch>
            </a:blipFill>
          </p:spPr>
        </p:sp>
        <p:sp>
          <p:nvSpPr>
            <p:cNvPr name="Freeform 17" id="17"/>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FFFFFF"/>
            </a:solidFill>
          </p:spPr>
        </p:sp>
      </p:grpSp>
      <p:grpSp>
        <p:nvGrpSpPr>
          <p:cNvPr name="Group 18" id="18"/>
          <p:cNvGrpSpPr/>
          <p:nvPr/>
        </p:nvGrpSpPr>
        <p:grpSpPr>
          <a:xfrm rot="0">
            <a:off x="12126948" y="1144095"/>
            <a:ext cx="5132352" cy="658101"/>
            <a:chOff x="0" y="0"/>
            <a:chExt cx="812800" cy="104222"/>
          </a:xfrm>
        </p:grpSpPr>
        <p:sp>
          <p:nvSpPr>
            <p:cNvPr name="Freeform 19" id="19"/>
            <p:cNvSpPr/>
            <p:nvPr/>
          </p:nvSpPr>
          <p:spPr>
            <a:xfrm flipH="false" flipV="false" rot="0">
              <a:off x="0" y="0"/>
              <a:ext cx="812800" cy="104222"/>
            </a:xfrm>
            <a:custGeom>
              <a:avLst/>
              <a:gdLst/>
              <a:ahLst/>
              <a:cxnLst/>
              <a:rect r="r" b="b" t="t" l="l"/>
              <a:pathLst>
                <a:path h="104222" w="812800">
                  <a:moveTo>
                    <a:pt x="52111" y="0"/>
                  </a:moveTo>
                  <a:lnTo>
                    <a:pt x="760689" y="0"/>
                  </a:lnTo>
                  <a:cubicBezTo>
                    <a:pt x="774510" y="0"/>
                    <a:pt x="787764" y="5490"/>
                    <a:pt x="797537" y="15263"/>
                  </a:cubicBezTo>
                  <a:cubicBezTo>
                    <a:pt x="807310" y="25036"/>
                    <a:pt x="812800" y="38290"/>
                    <a:pt x="812800" y="52111"/>
                  </a:cubicBezTo>
                  <a:lnTo>
                    <a:pt x="812800" y="52111"/>
                  </a:lnTo>
                  <a:cubicBezTo>
                    <a:pt x="812800" y="80891"/>
                    <a:pt x="789469" y="104222"/>
                    <a:pt x="760689" y="104222"/>
                  </a:cubicBezTo>
                  <a:lnTo>
                    <a:pt x="52111" y="104222"/>
                  </a:lnTo>
                  <a:cubicBezTo>
                    <a:pt x="38290" y="104222"/>
                    <a:pt x="25036" y="98732"/>
                    <a:pt x="15263" y="88959"/>
                  </a:cubicBezTo>
                  <a:cubicBezTo>
                    <a:pt x="5490" y="79186"/>
                    <a:pt x="0" y="65932"/>
                    <a:pt x="0" y="52111"/>
                  </a:cubicBezTo>
                  <a:lnTo>
                    <a:pt x="0" y="52111"/>
                  </a:lnTo>
                  <a:cubicBezTo>
                    <a:pt x="0" y="38290"/>
                    <a:pt x="5490" y="25036"/>
                    <a:pt x="15263" y="15263"/>
                  </a:cubicBezTo>
                  <a:cubicBezTo>
                    <a:pt x="25036" y="5490"/>
                    <a:pt x="38290" y="0"/>
                    <a:pt x="52111" y="0"/>
                  </a:cubicBezTo>
                  <a:close/>
                </a:path>
              </a:pathLst>
            </a:custGeom>
            <a:solidFill>
              <a:srgbClr val="000000"/>
            </a:solidFill>
          </p:spPr>
        </p:sp>
        <p:sp>
          <p:nvSpPr>
            <p:cNvPr name="TextBox 20" id="20"/>
            <p:cNvSpPr txBox="true"/>
            <p:nvPr/>
          </p:nvSpPr>
          <p:spPr>
            <a:xfrm>
              <a:off x="0" y="-38100"/>
              <a:ext cx="812800" cy="142322"/>
            </a:xfrm>
            <a:prstGeom prst="rect">
              <a:avLst/>
            </a:prstGeom>
          </p:spPr>
          <p:txBody>
            <a:bodyPr anchor="ctr" rtlCol="false" tIns="88900" lIns="88900" bIns="88900" rIns="88900"/>
            <a:lstStyle/>
            <a:p>
              <a:pPr algn="ctr">
                <a:lnSpc>
                  <a:spcPts val="3769"/>
                </a:lnSpc>
              </a:pPr>
              <a:r>
                <a:rPr lang="en-US" sz="2899">
                  <a:solidFill>
                    <a:srgbClr val="FFFFFF"/>
                  </a:solidFill>
                  <a:latin typeface="Josefin Sans Bold"/>
                </a:rPr>
                <a:t>Patient Stratification</a:t>
              </a:r>
            </a:p>
          </p:txBody>
        </p:sp>
      </p:grpSp>
      <p:grpSp>
        <p:nvGrpSpPr>
          <p:cNvPr name="Group 21" id="21"/>
          <p:cNvGrpSpPr/>
          <p:nvPr/>
        </p:nvGrpSpPr>
        <p:grpSpPr>
          <a:xfrm rot="0">
            <a:off x="12126948" y="1826744"/>
            <a:ext cx="5132352" cy="1684134"/>
            <a:chOff x="0" y="0"/>
            <a:chExt cx="1351731" cy="443558"/>
          </a:xfrm>
        </p:grpSpPr>
        <p:sp>
          <p:nvSpPr>
            <p:cNvPr name="Freeform 22" id="22"/>
            <p:cNvSpPr/>
            <p:nvPr/>
          </p:nvSpPr>
          <p:spPr>
            <a:xfrm flipH="false" flipV="false" rot="0">
              <a:off x="0" y="0"/>
              <a:ext cx="1351731" cy="443558"/>
            </a:xfrm>
            <a:custGeom>
              <a:avLst/>
              <a:gdLst/>
              <a:ahLst/>
              <a:cxnLst/>
              <a:rect r="r" b="b" t="t" l="l"/>
              <a:pathLst>
                <a:path h="443558" w="1351731">
                  <a:moveTo>
                    <a:pt x="0" y="0"/>
                  </a:moveTo>
                  <a:lnTo>
                    <a:pt x="1351731" y="0"/>
                  </a:lnTo>
                  <a:lnTo>
                    <a:pt x="1351731" y="443558"/>
                  </a:lnTo>
                  <a:lnTo>
                    <a:pt x="0" y="443558"/>
                  </a:lnTo>
                  <a:close/>
                </a:path>
              </a:pathLst>
            </a:custGeom>
            <a:solidFill>
              <a:srgbClr val="FFFFFF"/>
            </a:solidFill>
          </p:spPr>
        </p:sp>
        <p:sp>
          <p:nvSpPr>
            <p:cNvPr name="TextBox 23" id="23"/>
            <p:cNvSpPr txBox="true"/>
            <p:nvPr/>
          </p:nvSpPr>
          <p:spPr>
            <a:xfrm>
              <a:off x="0" y="-28575"/>
              <a:ext cx="1351731" cy="472133"/>
            </a:xfrm>
            <a:prstGeom prst="rect">
              <a:avLst/>
            </a:prstGeom>
          </p:spPr>
          <p:txBody>
            <a:bodyPr anchor="ctr" rtlCol="false" tIns="88900" lIns="88900" bIns="88900" rIns="88900"/>
            <a:lstStyle/>
            <a:p>
              <a:pPr>
                <a:lnSpc>
                  <a:spcPts val="2470"/>
                </a:lnSpc>
              </a:pPr>
              <a:r>
                <a:rPr lang="en-US" sz="1900">
                  <a:solidFill>
                    <a:srgbClr val="000000"/>
                  </a:solidFill>
                  <a:latin typeface="Josefin Sans Bold"/>
                </a:rPr>
                <a:t>The clustering results to stratify patients into different risk groups which can aid healthcare providers in tailoring treatment plans and monitoring strategies based on the identified clusters.</a:t>
              </a:r>
            </a:p>
          </p:txBody>
        </p:sp>
      </p:grpSp>
      <p:grpSp>
        <p:nvGrpSpPr>
          <p:cNvPr name="Group 24" id="24"/>
          <p:cNvGrpSpPr>
            <a:grpSpLocks noChangeAspect="true"/>
          </p:cNvGrpSpPr>
          <p:nvPr/>
        </p:nvGrpSpPr>
        <p:grpSpPr>
          <a:xfrm rot="0">
            <a:off x="436550" y="4453853"/>
            <a:ext cx="2143523" cy="2143523"/>
            <a:chOff x="0" y="0"/>
            <a:chExt cx="8909050" cy="8909050"/>
          </a:xfrm>
        </p:grpSpPr>
        <p:sp>
          <p:nvSpPr>
            <p:cNvPr name="Freeform 25" id="25"/>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26" id="26"/>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7"/>
              <a:stretch>
                <a:fillRect l="-44314" t="0" r="-44314" b="0"/>
              </a:stretch>
            </a:blipFill>
          </p:spPr>
        </p:sp>
        <p:sp>
          <p:nvSpPr>
            <p:cNvPr name="Freeform 27" id="27"/>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FFFFFF"/>
            </a:solidFill>
          </p:spPr>
        </p:sp>
      </p:grpSp>
      <p:grpSp>
        <p:nvGrpSpPr>
          <p:cNvPr name="Group 28" id="28"/>
          <p:cNvGrpSpPr/>
          <p:nvPr/>
        </p:nvGrpSpPr>
        <p:grpSpPr>
          <a:xfrm rot="0">
            <a:off x="2713423" y="4320503"/>
            <a:ext cx="5132352" cy="658101"/>
            <a:chOff x="0" y="0"/>
            <a:chExt cx="812800" cy="104222"/>
          </a:xfrm>
        </p:grpSpPr>
        <p:sp>
          <p:nvSpPr>
            <p:cNvPr name="Freeform 29" id="29"/>
            <p:cNvSpPr/>
            <p:nvPr/>
          </p:nvSpPr>
          <p:spPr>
            <a:xfrm flipH="false" flipV="false" rot="0">
              <a:off x="0" y="0"/>
              <a:ext cx="812800" cy="104222"/>
            </a:xfrm>
            <a:custGeom>
              <a:avLst/>
              <a:gdLst/>
              <a:ahLst/>
              <a:cxnLst/>
              <a:rect r="r" b="b" t="t" l="l"/>
              <a:pathLst>
                <a:path h="104222" w="812800">
                  <a:moveTo>
                    <a:pt x="52111" y="0"/>
                  </a:moveTo>
                  <a:lnTo>
                    <a:pt x="760689" y="0"/>
                  </a:lnTo>
                  <a:cubicBezTo>
                    <a:pt x="774510" y="0"/>
                    <a:pt x="787764" y="5490"/>
                    <a:pt x="797537" y="15263"/>
                  </a:cubicBezTo>
                  <a:cubicBezTo>
                    <a:pt x="807310" y="25036"/>
                    <a:pt x="812800" y="38290"/>
                    <a:pt x="812800" y="52111"/>
                  </a:cubicBezTo>
                  <a:lnTo>
                    <a:pt x="812800" y="52111"/>
                  </a:lnTo>
                  <a:cubicBezTo>
                    <a:pt x="812800" y="80891"/>
                    <a:pt x="789469" y="104222"/>
                    <a:pt x="760689" y="104222"/>
                  </a:cubicBezTo>
                  <a:lnTo>
                    <a:pt x="52111" y="104222"/>
                  </a:lnTo>
                  <a:cubicBezTo>
                    <a:pt x="38290" y="104222"/>
                    <a:pt x="25036" y="98732"/>
                    <a:pt x="15263" y="88959"/>
                  </a:cubicBezTo>
                  <a:cubicBezTo>
                    <a:pt x="5490" y="79186"/>
                    <a:pt x="0" y="65932"/>
                    <a:pt x="0" y="52111"/>
                  </a:cubicBezTo>
                  <a:lnTo>
                    <a:pt x="0" y="52111"/>
                  </a:lnTo>
                  <a:cubicBezTo>
                    <a:pt x="0" y="38290"/>
                    <a:pt x="5490" y="25036"/>
                    <a:pt x="15263" y="15263"/>
                  </a:cubicBezTo>
                  <a:cubicBezTo>
                    <a:pt x="25036" y="5490"/>
                    <a:pt x="38290" y="0"/>
                    <a:pt x="52111" y="0"/>
                  </a:cubicBezTo>
                  <a:close/>
                </a:path>
              </a:pathLst>
            </a:custGeom>
            <a:solidFill>
              <a:srgbClr val="000000"/>
            </a:solidFill>
          </p:spPr>
        </p:sp>
        <p:sp>
          <p:nvSpPr>
            <p:cNvPr name="TextBox 30" id="30"/>
            <p:cNvSpPr txBox="true"/>
            <p:nvPr/>
          </p:nvSpPr>
          <p:spPr>
            <a:xfrm>
              <a:off x="0" y="-38100"/>
              <a:ext cx="812800" cy="142322"/>
            </a:xfrm>
            <a:prstGeom prst="rect">
              <a:avLst/>
            </a:prstGeom>
          </p:spPr>
          <p:txBody>
            <a:bodyPr anchor="ctr" rtlCol="false" tIns="88900" lIns="88900" bIns="88900" rIns="88900"/>
            <a:lstStyle/>
            <a:p>
              <a:pPr algn="ctr">
                <a:lnSpc>
                  <a:spcPts val="3769"/>
                </a:lnSpc>
              </a:pPr>
              <a:r>
                <a:rPr lang="en-US" sz="2899">
                  <a:solidFill>
                    <a:srgbClr val="FFFFFF"/>
                  </a:solidFill>
                  <a:latin typeface="Josefin Sans Bold"/>
                </a:rPr>
                <a:t>Resource Allocation</a:t>
              </a:r>
            </a:p>
          </p:txBody>
        </p:sp>
      </p:grpSp>
      <p:grpSp>
        <p:nvGrpSpPr>
          <p:cNvPr name="Group 31" id="31"/>
          <p:cNvGrpSpPr/>
          <p:nvPr/>
        </p:nvGrpSpPr>
        <p:grpSpPr>
          <a:xfrm rot="0">
            <a:off x="2713423" y="5003152"/>
            <a:ext cx="5132352" cy="1684134"/>
            <a:chOff x="0" y="0"/>
            <a:chExt cx="1351731" cy="443558"/>
          </a:xfrm>
        </p:grpSpPr>
        <p:sp>
          <p:nvSpPr>
            <p:cNvPr name="Freeform 32" id="32"/>
            <p:cNvSpPr/>
            <p:nvPr/>
          </p:nvSpPr>
          <p:spPr>
            <a:xfrm flipH="false" flipV="false" rot="0">
              <a:off x="0" y="0"/>
              <a:ext cx="1351731" cy="443558"/>
            </a:xfrm>
            <a:custGeom>
              <a:avLst/>
              <a:gdLst/>
              <a:ahLst/>
              <a:cxnLst/>
              <a:rect r="r" b="b" t="t" l="l"/>
              <a:pathLst>
                <a:path h="443558" w="1351731">
                  <a:moveTo>
                    <a:pt x="0" y="0"/>
                  </a:moveTo>
                  <a:lnTo>
                    <a:pt x="1351731" y="0"/>
                  </a:lnTo>
                  <a:lnTo>
                    <a:pt x="1351731" y="443558"/>
                  </a:lnTo>
                  <a:lnTo>
                    <a:pt x="0" y="443558"/>
                  </a:lnTo>
                  <a:close/>
                </a:path>
              </a:pathLst>
            </a:custGeom>
            <a:solidFill>
              <a:srgbClr val="FFFFFF"/>
            </a:solidFill>
          </p:spPr>
        </p:sp>
        <p:sp>
          <p:nvSpPr>
            <p:cNvPr name="TextBox 33" id="33"/>
            <p:cNvSpPr txBox="true"/>
            <p:nvPr/>
          </p:nvSpPr>
          <p:spPr>
            <a:xfrm>
              <a:off x="0" y="-28575"/>
              <a:ext cx="1351731" cy="472133"/>
            </a:xfrm>
            <a:prstGeom prst="rect">
              <a:avLst/>
            </a:prstGeom>
          </p:spPr>
          <p:txBody>
            <a:bodyPr anchor="ctr" rtlCol="false" tIns="88900" lIns="88900" bIns="88900" rIns="88900"/>
            <a:lstStyle/>
            <a:p>
              <a:pPr>
                <a:lnSpc>
                  <a:spcPts val="2470"/>
                </a:lnSpc>
              </a:pPr>
              <a:r>
                <a:rPr lang="en-US" sz="1900">
                  <a:solidFill>
                    <a:srgbClr val="000000"/>
                  </a:solidFill>
                  <a:latin typeface="Josefin Sans Bold"/>
                </a:rPr>
                <a:t>Allocate healthcare resources efficiently by focusing on the identified high-risk factors and age groups. This can optimize resource utilization and ensure that interventions are directed where they are most needed.</a:t>
              </a:r>
            </a:p>
          </p:txBody>
        </p:sp>
      </p:grpSp>
      <p:grpSp>
        <p:nvGrpSpPr>
          <p:cNvPr name="Group 34" id="34"/>
          <p:cNvGrpSpPr>
            <a:grpSpLocks noChangeAspect="true"/>
          </p:cNvGrpSpPr>
          <p:nvPr/>
        </p:nvGrpSpPr>
        <p:grpSpPr>
          <a:xfrm rot="0">
            <a:off x="9850075" y="4453853"/>
            <a:ext cx="2143523" cy="2143523"/>
            <a:chOff x="0" y="0"/>
            <a:chExt cx="8909050" cy="8909050"/>
          </a:xfrm>
        </p:grpSpPr>
        <p:sp>
          <p:nvSpPr>
            <p:cNvPr name="Freeform 35" id="35"/>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36" id="36"/>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8"/>
              <a:stretch>
                <a:fillRect l="-26346" t="0" r="-26346" b="0"/>
              </a:stretch>
            </a:blipFill>
          </p:spPr>
        </p:sp>
        <p:sp>
          <p:nvSpPr>
            <p:cNvPr name="Freeform 37" id="37"/>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FFFFFF"/>
            </a:solidFill>
          </p:spPr>
        </p:sp>
      </p:grpSp>
      <p:grpSp>
        <p:nvGrpSpPr>
          <p:cNvPr name="Group 38" id="38"/>
          <p:cNvGrpSpPr/>
          <p:nvPr/>
        </p:nvGrpSpPr>
        <p:grpSpPr>
          <a:xfrm rot="0">
            <a:off x="12126948" y="4320503"/>
            <a:ext cx="5132352" cy="658101"/>
            <a:chOff x="0" y="0"/>
            <a:chExt cx="812800" cy="104222"/>
          </a:xfrm>
        </p:grpSpPr>
        <p:sp>
          <p:nvSpPr>
            <p:cNvPr name="Freeform 39" id="39"/>
            <p:cNvSpPr/>
            <p:nvPr/>
          </p:nvSpPr>
          <p:spPr>
            <a:xfrm flipH="false" flipV="false" rot="0">
              <a:off x="0" y="0"/>
              <a:ext cx="812800" cy="104222"/>
            </a:xfrm>
            <a:custGeom>
              <a:avLst/>
              <a:gdLst/>
              <a:ahLst/>
              <a:cxnLst/>
              <a:rect r="r" b="b" t="t" l="l"/>
              <a:pathLst>
                <a:path h="104222" w="812800">
                  <a:moveTo>
                    <a:pt x="52111" y="0"/>
                  </a:moveTo>
                  <a:lnTo>
                    <a:pt x="760689" y="0"/>
                  </a:lnTo>
                  <a:cubicBezTo>
                    <a:pt x="774510" y="0"/>
                    <a:pt x="787764" y="5490"/>
                    <a:pt x="797537" y="15263"/>
                  </a:cubicBezTo>
                  <a:cubicBezTo>
                    <a:pt x="807310" y="25036"/>
                    <a:pt x="812800" y="38290"/>
                    <a:pt x="812800" y="52111"/>
                  </a:cubicBezTo>
                  <a:lnTo>
                    <a:pt x="812800" y="52111"/>
                  </a:lnTo>
                  <a:cubicBezTo>
                    <a:pt x="812800" y="80891"/>
                    <a:pt x="789469" y="104222"/>
                    <a:pt x="760689" y="104222"/>
                  </a:cubicBezTo>
                  <a:lnTo>
                    <a:pt x="52111" y="104222"/>
                  </a:lnTo>
                  <a:cubicBezTo>
                    <a:pt x="38290" y="104222"/>
                    <a:pt x="25036" y="98732"/>
                    <a:pt x="15263" y="88959"/>
                  </a:cubicBezTo>
                  <a:cubicBezTo>
                    <a:pt x="5490" y="79186"/>
                    <a:pt x="0" y="65932"/>
                    <a:pt x="0" y="52111"/>
                  </a:cubicBezTo>
                  <a:lnTo>
                    <a:pt x="0" y="52111"/>
                  </a:lnTo>
                  <a:cubicBezTo>
                    <a:pt x="0" y="38290"/>
                    <a:pt x="5490" y="25036"/>
                    <a:pt x="15263" y="15263"/>
                  </a:cubicBezTo>
                  <a:cubicBezTo>
                    <a:pt x="25036" y="5490"/>
                    <a:pt x="38290" y="0"/>
                    <a:pt x="52111" y="0"/>
                  </a:cubicBezTo>
                  <a:close/>
                </a:path>
              </a:pathLst>
            </a:custGeom>
            <a:solidFill>
              <a:srgbClr val="000000"/>
            </a:solidFill>
          </p:spPr>
        </p:sp>
        <p:sp>
          <p:nvSpPr>
            <p:cNvPr name="TextBox 40" id="40"/>
            <p:cNvSpPr txBox="true"/>
            <p:nvPr/>
          </p:nvSpPr>
          <p:spPr>
            <a:xfrm>
              <a:off x="0" y="-38100"/>
              <a:ext cx="812800" cy="142322"/>
            </a:xfrm>
            <a:prstGeom prst="rect">
              <a:avLst/>
            </a:prstGeom>
          </p:spPr>
          <p:txBody>
            <a:bodyPr anchor="ctr" rtlCol="false" tIns="88900" lIns="88900" bIns="88900" rIns="88900"/>
            <a:lstStyle/>
            <a:p>
              <a:pPr algn="ctr">
                <a:lnSpc>
                  <a:spcPts val="3769"/>
                </a:lnSpc>
              </a:pPr>
              <a:r>
                <a:rPr lang="en-US" sz="2899">
                  <a:solidFill>
                    <a:srgbClr val="FFFFFF"/>
                  </a:solidFill>
                  <a:latin typeface="Josefin Sans Bold"/>
                </a:rPr>
                <a:t>Awareness Campaigns</a:t>
              </a:r>
            </a:p>
          </p:txBody>
        </p:sp>
      </p:grpSp>
      <p:grpSp>
        <p:nvGrpSpPr>
          <p:cNvPr name="Group 41" id="41"/>
          <p:cNvGrpSpPr/>
          <p:nvPr/>
        </p:nvGrpSpPr>
        <p:grpSpPr>
          <a:xfrm rot="0">
            <a:off x="12126948" y="5003152"/>
            <a:ext cx="5132352" cy="1684134"/>
            <a:chOff x="0" y="0"/>
            <a:chExt cx="1351731" cy="443558"/>
          </a:xfrm>
        </p:grpSpPr>
        <p:sp>
          <p:nvSpPr>
            <p:cNvPr name="Freeform 42" id="42"/>
            <p:cNvSpPr/>
            <p:nvPr/>
          </p:nvSpPr>
          <p:spPr>
            <a:xfrm flipH="false" flipV="false" rot="0">
              <a:off x="0" y="0"/>
              <a:ext cx="1351731" cy="443558"/>
            </a:xfrm>
            <a:custGeom>
              <a:avLst/>
              <a:gdLst/>
              <a:ahLst/>
              <a:cxnLst/>
              <a:rect r="r" b="b" t="t" l="l"/>
              <a:pathLst>
                <a:path h="443558" w="1351731">
                  <a:moveTo>
                    <a:pt x="0" y="0"/>
                  </a:moveTo>
                  <a:lnTo>
                    <a:pt x="1351731" y="0"/>
                  </a:lnTo>
                  <a:lnTo>
                    <a:pt x="1351731" y="443558"/>
                  </a:lnTo>
                  <a:lnTo>
                    <a:pt x="0" y="443558"/>
                  </a:lnTo>
                  <a:close/>
                </a:path>
              </a:pathLst>
            </a:custGeom>
            <a:solidFill>
              <a:srgbClr val="FFFFFF"/>
            </a:solidFill>
          </p:spPr>
        </p:sp>
        <p:sp>
          <p:nvSpPr>
            <p:cNvPr name="TextBox 43" id="43"/>
            <p:cNvSpPr txBox="true"/>
            <p:nvPr/>
          </p:nvSpPr>
          <p:spPr>
            <a:xfrm>
              <a:off x="0" y="-28575"/>
              <a:ext cx="1351731" cy="472133"/>
            </a:xfrm>
            <a:prstGeom prst="rect">
              <a:avLst/>
            </a:prstGeom>
          </p:spPr>
          <p:txBody>
            <a:bodyPr anchor="ctr" rtlCol="false" tIns="88900" lIns="88900" bIns="88900" rIns="88900"/>
            <a:lstStyle/>
            <a:p>
              <a:pPr>
                <a:lnSpc>
                  <a:spcPts val="2470"/>
                </a:lnSpc>
              </a:pPr>
              <a:r>
                <a:rPr lang="en-US" sz="1900">
                  <a:solidFill>
                    <a:srgbClr val="000000"/>
                  </a:solidFill>
                  <a:latin typeface="Josefin Sans Bold"/>
                </a:rPr>
                <a:t>Use the findings to develop educational materials and awareness campaigns. These can target specific demographics and provide information on the importance of early detection, lifestyle modifications, and regular health check-ups.</a:t>
              </a:r>
            </a:p>
          </p:txBody>
        </p:sp>
      </p:grpSp>
      <p:grpSp>
        <p:nvGrpSpPr>
          <p:cNvPr name="Group 44" id="44"/>
          <p:cNvGrpSpPr>
            <a:grpSpLocks noChangeAspect="true"/>
          </p:cNvGrpSpPr>
          <p:nvPr/>
        </p:nvGrpSpPr>
        <p:grpSpPr>
          <a:xfrm rot="0">
            <a:off x="617943" y="7630262"/>
            <a:ext cx="2143523" cy="2143523"/>
            <a:chOff x="0" y="0"/>
            <a:chExt cx="8909050" cy="8909050"/>
          </a:xfrm>
        </p:grpSpPr>
        <p:sp>
          <p:nvSpPr>
            <p:cNvPr name="Freeform 45" id="45"/>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46" id="46"/>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9"/>
              <a:stretch>
                <a:fillRect l="223" t="-4869" r="223" b="-4869"/>
              </a:stretch>
            </a:blipFill>
          </p:spPr>
        </p:sp>
        <p:sp>
          <p:nvSpPr>
            <p:cNvPr name="Freeform 47" id="47"/>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FFFFFF"/>
            </a:solidFill>
          </p:spPr>
        </p:sp>
      </p:grpSp>
      <p:grpSp>
        <p:nvGrpSpPr>
          <p:cNvPr name="Group 48" id="48"/>
          <p:cNvGrpSpPr/>
          <p:nvPr/>
        </p:nvGrpSpPr>
        <p:grpSpPr>
          <a:xfrm rot="0">
            <a:off x="2894816" y="7496912"/>
            <a:ext cx="5132352" cy="658101"/>
            <a:chOff x="0" y="0"/>
            <a:chExt cx="812800" cy="104222"/>
          </a:xfrm>
        </p:grpSpPr>
        <p:sp>
          <p:nvSpPr>
            <p:cNvPr name="Freeform 49" id="49"/>
            <p:cNvSpPr/>
            <p:nvPr/>
          </p:nvSpPr>
          <p:spPr>
            <a:xfrm flipH="false" flipV="false" rot="0">
              <a:off x="0" y="0"/>
              <a:ext cx="812800" cy="104222"/>
            </a:xfrm>
            <a:custGeom>
              <a:avLst/>
              <a:gdLst/>
              <a:ahLst/>
              <a:cxnLst/>
              <a:rect r="r" b="b" t="t" l="l"/>
              <a:pathLst>
                <a:path h="104222" w="812800">
                  <a:moveTo>
                    <a:pt x="52111" y="0"/>
                  </a:moveTo>
                  <a:lnTo>
                    <a:pt x="760689" y="0"/>
                  </a:lnTo>
                  <a:cubicBezTo>
                    <a:pt x="774510" y="0"/>
                    <a:pt x="787764" y="5490"/>
                    <a:pt x="797537" y="15263"/>
                  </a:cubicBezTo>
                  <a:cubicBezTo>
                    <a:pt x="807310" y="25036"/>
                    <a:pt x="812800" y="38290"/>
                    <a:pt x="812800" y="52111"/>
                  </a:cubicBezTo>
                  <a:lnTo>
                    <a:pt x="812800" y="52111"/>
                  </a:lnTo>
                  <a:cubicBezTo>
                    <a:pt x="812800" y="80891"/>
                    <a:pt x="789469" y="104222"/>
                    <a:pt x="760689" y="104222"/>
                  </a:cubicBezTo>
                  <a:lnTo>
                    <a:pt x="52111" y="104222"/>
                  </a:lnTo>
                  <a:cubicBezTo>
                    <a:pt x="38290" y="104222"/>
                    <a:pt x="25036" y="98732"/>
                    <a:pt x="15263" y="88959"/>
                  </a:cubicBezTo>
                  <a:cubicBezTo>
                    <a:pt x="5490" y="79186"/>
                    <a:pt x="0" y="65932"/>
                    <a:pt x="0" y="52111"/>
                  </a:cubicBezTo>
                  <a:lnTo>
                    <a:pt x="0" y="52111"/>
                  </a:lnTo>
                  <a:cubicBezTo>
                    <a:pt x="0" y="38290"/>
                    <a:pt x="5490" y="25036"/>
                    <a:pt x="15263" y="15263"/>
                  </a:cubicBezTo>
                  <a:cubicBezTo>
                    <a:pt x="25036" y="5490"/>
                    <a:pt x="38290" y="0"/>
                    <a:pt x="52111" y="0"/>
                  </a:cubicBezTo>
                  <a:close/>
                </a:path>
              </a:pathLst>
            </a:custGeom>
            <a:solidFill>
              <a:srgbClr val="000000"/>
            </a:solidFill>
          </p:spPr>
        </p:sp>
        <p:sp>
          <p:nvSpPr>
            <p:cNvPr name="TextBox 50" id="50"/>
            <p:cNvSpPr txBox="true"/>
            <p:nvPr/>
          </p:nvSpPr>
          <p:spPr>
            <a:xfrm>
              <a:off x="0" y="-38100"/>
              <a:ext cx="812800" cy="142322"/>
            </a:xfrm>
            <a:prstGeom prst="rect">
              <a:avLst/>
            </a:prstGeom>
          </p:spPr>
          <p:txBody>
            <a:bodyPr anchor="ctr" rtlCol="false" tIns="88900" lIns="88900" bIns="88900" rIns="88900"/>
            <a:lstStyle/>
            <a:p>
              <a:pPr algn="ctr">
                <a:lnSpc>
                  <a:spcPts val="3769"/>
                </a:lnSpc>
              </a:pPr>
              <a:r>
                <a:rPr lang="en-US" sz="2899">
                  <a:solidFill>
                    <a:srgbClr val="FFFFFF"/>
                  </a:solidFill>
                  <a:latin typeface="Josefin Sans Bold"/>
                </a:rPr>
                <a:t>Targeted Interventions</a:t>
              </a:r>
            </a:p>
          </p:txBody>
        </p:sp>
      </p:grpSp>
      <p:grpSp>
        <p:nvGrpSpPr>
          <p:cNvPr name="Group 51" id="51"/>
          <p:cNvGrpSpPr/>
          <p:nvPr/>
        </p:nvGrpSpPr>
        <p:grpSpPr>
          <a:xfrm rot="0">
            <a:off x="2894816" y="8179560"/>
            <a:ext cx="5132352" cy="1684134"/>
            <a:chOff x="0" y="0"/>
            <a:chExt cx="1351731" cy="443558"/>
          </a:xfrm>
        </p:grpSpPr>
        <p:sp>
          <p:nvSpPr>
            <p:cNvPr name="Freeform 52" id="52"/>
            <p:cNvSpPr/>
            <p:nvPr/>
          </p:nvSpPr>
          <p:spPr>
            <a:xfrm flipH="false" flipV="false" rot="0">
              <a:off x="0" y="0"/>
              <a:ext cx="1351731" cy="443558"/>
            </a:xfrm>
            <a:custGeom>
              <a:avLst/>
              <a:gdLst/>
              <a:ahLst/>
              <a:cxnLst/>
              <a:rect r="r" b="b" t="t" l="l"/>
              <a:pathLst>
                <a:path h="443558" w="1351731">
                  <a:moveTo>
                    <a:pt x="0" y="0"/>
                  </a:moveTo>
                  <a:lnTo>
                    <a:pt x="1351731" y="0"/>
                  </a:lnTo>
                  <a:lnTo>
                    <a:pt x="1351731" y="443558"/>
                  </a:lnTo>
                  <a:lnTo>
                    <a:pt x="0" y="443558"/>
                  </a:lnTo>
                  <a:close/>
                </a:path>
              </a:pathLst>
            </a:custGeom>
            <a:solidFill>
              <a:srgbClr val="FFFFFF"/>
            </a:solidFill>
          </p:spPr>
        </p:sp>
        <p:sp>
          <p:nvSpPr>
            <p:cNvPr name="TextBox 53" id="53"/>
            <p:cNvSpPr txBox="true"/>
            <p:nvPr/>
          </p:nvSpPr>
          <p:spPr>
            <a:xfrm>
              <a:off x="0" y="-28575"/>
              <a:ext cx="1351731" cy="472133"/>
            </a:xfrm>
            <a:prstGeom prst="rect">
              <a:avLst/>
            </a:prstGeom>
          </p:spPr>
          <p:txBody>
            <a:bodyPr anchor="ctr" rtlCol="false" tIns="88900" lIns="88900" bIns="88900" rIns="88900"/>
            <a:lstStyle/>
            <a:p>
              <a:pPr>
                <a:lnSpc>
                  <a:spcPts val="2470"/>
                </a:lnSpc>
              </a:pPr>
              <a:r>
                <a:rPr lang="en-US" sz="1900">
                  <a:solidFill>
                    <a:srgbClr val="000000"/>
                  </a:solidFill>
                  <a:latin typeface="Josefin Sans Bold"/>
                </a:rPr>
                <a:t>Identify high-risk groups based on age, blood pressure, glucose levels, and other factors. Implement targeted interventions and awareness campaigns for these specific groups to promote healthier lifestyles and preventive measures.</a:t>
              </a:r>
            </a:p>
          </p:txBody>
        </p:sp>
      </p:grpSp>
      <p:grpSp>
        <p:nvGrpSpPr>
          <p:cNvPr name="Group 54" id="54"/>
          <p:cNvGrpSpPr>
            <a:grpSpLocks noChangeAspect="true"/>
          </p:cNvGrpSpPr>
          <p:nvPr/>
        </p:nvGrpSpPr>
        <p:grpSpPr>
          <a:xfrm rot="0">
            <a:off x="9873808" y="7630262"/>
            <a:ext cx="2143523" cy="2143523"/>
            <a:chOff x="0" y="0"/>
            <a:chExt cx="8909050" cy="8909050"/>
          </a:xfrm>
        </p:grpSpPr>
        <p:sp>
          <p:nvSpPr>
            <p:cNvPr name="Freeform 55" id="55"/>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FFFFFF"/>
            </a:solidFill>
          </p:spPr>
        </p:sp>
        <p:sp>
          <p:nvSpPr>
            <p:cNvPr name="Freeform 56" id="56"/>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10"/>
              <a:stretch>
                <a:fillRect l="-24618" t="0" r="-24618" b="0"/>
              </a:stretch>
            </a:blipFill>
          </p:spPr>
        </p:sp>
        <p:sp>
          <p:nvSpPr>
            <p:cNvPr name="Freeform 57" id="57"/>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FFFFFF"/>
            </a:solidFill>
          </p:spPr>
        </p:sp>
      </p:grpSp>
      <p:grpSp>
        <p:nvGrpSpPr>
          <p:cNvPr name="Group 58" id="58"/>
          <p:cNvGrpSpPr/>
          <p:nvPr/>
        </p:nvGrpSpPr>
        <p:grpSpPr>
          <a:xfrm rot="0">
            <a:off x="12150682" y="7496912"/>
            <a:ext cx="5132352" cy="658101"/>
            <a:chOff x="0" y="0"/>
            <a:chExt cx="812800" cy="104222"/>
          </a:xfrm>
        </p:grpSpPr>
        <p:sp>
          <p:nvSpPr>
            <p:cNvPr name="Freeform 59" id="59"/>
            <p:cNvSpPr/>
            <p:nvPr/>
          </p:nvSpPr>
          <p:spPr>
            <a:xfrm flipH="false" flipV="false" rot="0">
              <a:off x="0" y="0"/>
              <a:ext cx="812800" cy="104222"/>
            </a:xfrm>
            <a:custGeom>
              <a:avLst/>
              <a:gdLst/>
              <a:ahLst/>
              <a:cxnLst/>
              <a:rect r="r" b="b" t="t" l="l"/>
              <a:pathLst>
                <a:path h="104222" w="812800">
                  <a:moveTo>
                    <a:pt x="52111" y="0"/>
                  </a:moveTo>
                  <a:lnTo>
                    <a:pt x="760689" y="0"/>
                  </a:lnTo>
                  <a:cubicBezTo>
                    <a:pt x="774510" y="0"/>
                    <a:pt x="787764" y="5490"/>
                    <a:pt x="797537" y="15263"/>
                  </a:cubicBezTo>
                  <a:cubicBezTo>
                    <a:pt x="807310" y="25036"/>
                    <a:pt x="812800" y="38290"/>
                    <a:pt x="812800" y="52111"/>
                  </a:cubicBezTo>
                  <a:lnTo>
                    <a:pt x="812800" y="52111"/>
                  </a:lnTo>
                  <a:cubicBezTo>
                    <a:pt x="812800" y="80891"/>
                    <a:pt x="789469" y="104222"/>
                    <a:pt x="760689" y="104222"/>
                  </a:cubicBezTo>
                  <a:lnTo>
                    <a:pt x="52111" y="104222"/>
                  </a:lnTo>
                  <a:cubicBezTo>
                    <a:pt x="38290" y="104222"/>
                    <a:pt x="25036" y="98732"/>
                    <a:pt x="15263" y="88959"/>
                  </a:cubicBezTo>
                  <a:cubicBezTo>
                    <a:pt x="5490" y="79186"/>
                    <a:pt x="0" y="65932"/>
                    <a:pt x="0" y="52111"/>
                  </a:cubicBezTo>
                  <a:lnTo>
                    <a:pt x="0" y="52111"/>
                  </a:lnTo>
                  <a:cubicBezTo>
                    <a:pt x="0" y="38290"/>
                    <a:pt x="5490" y="25036"/>
                    <a:pt x="15263" y="15263"/>
                  </a:cubicBezTo>
                  <a:cubicBezTo>
                    <a:pt x="25036" y="5490"/>
                    <a:pt x="38290" y="0"/>
                    <a:pt x="52111" y="0"/>
                  </a:cubicBezTo>
                  <a:close/>
                </a:path>
              </a:pathLst>
            </a:custGeom>
            <a:solidFill>
              <a:srgbClr val="000000"/>
            </a:solidFill>
          </p:spPr>
        </p:sp>
        <p:sp>
          <p:nvSpPr>
            <p:cNvPr name="TextBox 60" id="60"/>
            <p:cNvSpPr txBox="true"/>
            <p:nvPr/>
          </p:nvSpPr>
          <p:spPr>
            <a:xfrm>
              <a:off x="0" y="-38100"/>
              <a:ext cx="812800" cy="142322"/>
            </a:xfrm>
            <a:prstGeom prst="rect">
              <a:avLst/>
            </a:prstGeom>
          </p:spPr>
          <p:txBody>
            <a:bodyPr anchor="ctr" rtlCol="false" tIns="88900" lIns="88900" bIns="88900" rIns="88900"/>
            <a:lstStyle/>
            <a:p>
              <a:pPr algn="ctr">
                <a:lnSpc>
                  <a:spcPts val="3769"/>
                </a:lnSpc>
              </a:pPr>
              <a:r>
                <a:rPr lang="en-US" sz="2899">
                  <a:solidFill>
                    <a:srgbClr val="FFFFFF"/>
                  </a:solidFill>
                  <a:latin typeface="Josefin Sans Bold"/>
                </a:rPr>
                <a:t>Telehealth Initiatives</a:t>
              </a:r>
            </a:p>
          </p:txBody>
        </p:sp>
      </p:grpSp>
      <p:grpSp>
        <p:nvGrpSpPr>
          <p:cNvPr name="Group 61" id="61"/>
          <p:cNvGrpSpPr/>
          <p:nvPr/>
        </p:nvGrpSpPr>
        <p:grpSpPr>
          <a:xfrm rot="0">
            <a:off x="12150682" y="8179560"/>
            <a:ext cx="5132352" cy="1684134"/>
            <a:chOff x="0" y="0"/>
            <a:chExt cx="1351731" cy="443558"/>
          </a:xfrm>
        </p:grpSpPr>
        <p:sp>
          <p:nvSpPr>
            <p:cNvPr name="Freeform 62" id="62"/>
            <p:cNvSpPr/>
            <p:nvPr/>
          </p:nvSpPr>
          <p:spPr>
            <a:xfrm flipH="false" flipV="false" rot="0">
              <a:off x="0" y="0"/>
              <a:ext cx="1351731" cy="443558"/>
            </a:xfrm>
            <a:custGeom>
              <a:avLst/>
              <a:gdLst/>
              <a:ahLst/>
              <a:cxnLst/>
              <a:rect r="r" b="b" t="t" l="l"/>
              <a:pathLst>
                <a:path h="443558" w="1351731">
                  <a:moveTo>
                    <a:pt x="0" y="0"/>
                  </a:moveTo>
                  <a:lnTo>
                    <a:pt x="1351731" y="0"/>
                  </a:lnTo>
                  <a:lnTo>
                    <a:pt x="1351731" y="443558"/>
                  </a:lnTo>
                  <a:lnTo>
                    <a:pt x="0" y="443558"/>
                  </a:lnTo>
                  <a:close/>
                </a:path>
              </a:pathLst>
            </a:custGeom>
            <a:solidFill>
              <a:srgbClr val="FFFFFF"/>
            </a:solidFill>
          </p:spPr>
        </p:sp>
        <p:sp>
          <p:nvSpPr>
            <p:cNvPr name="TextBox 63" id="63"/>
            <p:cNvSpPr txBox="true"/>
            <p:nvPr/>
          </p:nvSpPr>
          <p:spPr>
            <a:xfrm>
              <a:off x="0" y="-28575"/>
              <a:ext cx="1351731" cy="472133"/>
            </a:xfrm>
            <a:prstGeom prst="rect">
              <a:avLst/>
            </a:prstGeom>
          </p:spPr>
          <p:txBody>
            <a:bodyPr anchor="ctr" rtlCol="false" tIns="88900" lIns="88900" bIns="88900" rIns="88900"/>
            <a:lstStyle/>
            <a:p>
              <a:pPr>
                <a:lnSpc>
                  <a:spcPts val="2470"/>
                </a:lnSpc>
              </a:pPr>
              <a:r>
                <a:rPr lang="en-US" sz="1900">
                  <a:solidFill>
                    <a:srgbClr val="000000"/>
                  </a:solidFill>
                  <a:latin typeface="Josefin Sans Bold"/>
                </a:rPr>
                <a:t>Explore the potential for telehealth initiatives, especially for remote monitoring and support for individuals in high-risk categories. Telehealth can enhance accessibility to healthcare services and facilitate continuous monitoring.</a:t>
              </a:r>
            </a:p>
          </p:txBody>
        </p:sp>
      </p:grpSp>
      <p:grpSp>
        <p:nvGrpSpPr>
          <p:cNvPr name="Group 64" id="64"/>
          <p:cNvGrpSpPr/>
          <p:nvPr/>
        </p:nvGrpSpPr>
        <p:grpSpPr>
          <a:xfrm rot="0">
            <a:off x="0" y="132181"/>
            <a:ext cx="18288000" cy="880109"/>
            <a:chOff x="0" y="0"/>
            <a:chExt cx="2687900" cy="129355"/>
          </a:xfrm>
        </p:grpSpPr>
        <p:sp>
          <p:nvSpPr>
            <p:cNvPr name="Freeform 65" id="65"/>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66" id="66"/>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DECISION-MAKING</a:t>
              </a:r>
            </a:p>
          </p:txBody>
        </p:sp>
      </p:gr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2E2E2"/>
        </a:solidFill>
      </p:bgPr>
    </p:bg>
    <p:spTree>
      <p:nvGrpSpPr>
        <p:cNvPr id="1" name=""/>
        <p:cNvGrpSpPr/>
        <p:nvPr/>
      </p:nvGrpSpPr>
      <p:grpSpPr>
        <a:xfrm>
          <a:off x="0" y="0"/>
          <a:ext cx="0" cy="0"/>
          <a:chOff x="0" y="0"/>
          <a:chExt cx="0" cy="0"/>
        </a:xfrm>
      </p:grpSpPr>
      <p:grpSp>
        <p:nvGrpSpPr>
          <p:cNvPr name="Group 2" id="2"/>
          <p:cNvGrpSpPr/>
          <p:nvPr/>
        </p:nvGrpSpPr>
        <p:grpSpPr>
          <a:xfrm rot="0">
            <a:off x="195629" y="1019175"/>
            <a:ext cx="17862868" cy="9267825"/>
            <a:chOff x="0" y="0"/>
            <a:chExt cx="2828906" cy="1467726"/>
          </a:xfrm>
        </p:grpSpPr>
        <p:sp>
          <p:nvSpPr>
            <p:cNvPr name="Freeform 3" id="3"/>
            <p:cNvSpPr/>
            <p:nvPr/>
          </p:nvSpPr>
          <p:spPr>
            <a:xfrm flipH="false" flipV="false" rot="0">
              <a:off x="0" y="0"/>
              <a:ext cx="2828906" cy="1467726"/>
            </a:xfrm>
            <a:custGeom>
              <a:avLst/>
              <a:gdLst/>
              <a:ahLst/>
              <a:cxnLst/>
              <a:rect r="r" b="b" t="t" l="l"/>
              <a:pathLst>
                <a:path h="1467726" w="2828906">
                  <a:moveTo>
                    <a:pt x="36406" y="0"/>
                  </a:moveTo>
                  <a:lnTo>
                    <a:pt x="2792499" y="0"/>
                  </a:lnTo>
                  <a:cubicBezTo>
                    <a:pt x="2812606" y="0"/>
                    <a:pt x="2828906" y="16300"/>
                    <a:pt x="2828906" y="36406"/>
                  </a:cubicBezTo>
                  <a:lnTo>
                    <a:pt x="2828906" y="1431320"/>
                  </a:lnTo>
                  <a:cubicBezTo>
                    <a:pt x="2828906" y="1451427"/>
                    <a:pt x="2812606" y="1467726"/>
                    <a:pt x="2792499" y="1467726"/>
                  </a:cubicBezTo>
                  <a:lnTo>
                    <a:pt x="36406" y="1467726"/>
                  </a:lnTo>
                  <a:cubicBezTo>
                    <a:pt x="16300" y="1467726"/>
                    <a:pt x="0" y="1451427"/>
                    <a:pt x="0" y="1431320"/>
                  </a:cubicBezTo>
                  <a:lnTo>
                    <a:pt x="0" y="36406"/>
                  </a:lnTo>
                  <a:cubicBezTo>
                    <a:pt x="0" y="16300"/>
                    <a:pt x="16300" y="0"/>
                    <a:pt x="36406" y="0"/>
                  </a:cubicBezTo>
                  <a:close/>
                </a:path>
              </a:pathLst>
            </a:custGeom>
            <a:solidFill>
              <a:srgbClr val="AA93A1"/>
            </a:solidFill>
          </p:spPr>
        </p:sp>
        <p:sp>
          <p:nvSpPr>
            <p:cNvPr name="TextBox 4" id="4"/>
            <p:cNvSpPr txBox="true"/>
            <p:nvPr/>
          </p:nvSpPr>
          <p:spPr>
            <a:xfrm>
              <a:off x="0" y="-38100"/>
              <a:ext cx="2828906" cy="1505826"/>
            </a:xfrm>
            <a:prstGeom prst="rect">
              <a:avLst/>
            </a:prstGeom>
          </p:spPr>
          <p:txBody>
            <a:bodyPr anchor="ctr" rtlCol="false" tIns="88900" lIns="88900" bIns="88900" rIns="88900"/>
            <a:lstStyle/>
            <a:p>
              <a:pPr algn="just">
                <a:lnSpc>
                  <a:spcPts val="3548"/>
                </a:lnSpc>
              </a:pPr>
              <a:r>
                <a:rPr lang="en-US" sz="2729">
                  <a:solidFill>
                    <a:srgbClr val="FFFFFF"/>
                  </a:solidFill>
                  <a:latin typeface="Josefin Sans Bold"/>
                </a:rPr>
                <a:t>Kaggle</a:t>
              </a:r>
              <a:r>
                <a:rPr lang="en-US" sz="2729">
                  <a:solidFill>
                    <a:srgbClr val="FFFFFF"/>
                  </a:solidFill>
                  <a:latin typeface="Josefin Sans"/>
                </a:rPr>
                <a:t>: Kaggle. (n.d.). Diabetes Dataset. Available at: </a:t>
              </a:r>
              <a:r>
                <a:rPr lang="en-US" sz="2729" u="sng">
                  <a:solidFill>
                    <a:srgbClr val="FFFFFF"/>
                  </a:solidFill>
                  <a:latin typeface="Josefin Sans"/>
                  <a:hlinkClick r:id="rId2" tooltip="https://www.kaggle.com/datasets/akshaydattatraykhare/diabetes-dataset/data."/>
                </a:rPr>
                <a:t>https://www.kaggle.com/datasets/akshaydattatraykhare/diabetes-dataset/data</a:t>
              </a:r>
              <a:r>
                <a:rPr lang="en-US" sz="2729">
                  <a:solidFill>
                    <a:srgbClr val="FFFFFF"/>
                  </a:solidFill>
                  <a:latin typeface="Josefin Sans"/>
                </a:rPr>
                <a:t>.</a:t>
              </a:r>
            </a:p>
            <a:p>
              <a:pPr algn="just">
                <a:lnSpc>
                  <a:spcPts val="3548"/>
                </a:lnSpc>
              </a:pPr>
              <a:r>
                <a:rPr lang="en-US" sz="2729">
                  <a:solidFill>
                    <a:srgbClr val="FFFFFF"/>
                  </a:solidFill>
                  <a:latin typeface="Josefin Sans Bold"/>
                </a:rPr>
                <a:t>Article</a:t>
              </a:r>
              <a:r>
                <a:rPr lang="en-US" sz="2729">
                  <a:solidFill>
                    <a:srgbClr val="FFFFFF"/>
                  </a:solidFill>
                  <a:latin typeface="Josefin Sans"/>
                </a:rPr>
                <a:t> : - Smith, J.W., Everhart, J.E., Dickson, W.C., Knowler, W.C. and Johannes, R.S. (1988). "Using the ADAP Learning Algorithm to Forecast the Onset of Diabetes Mellitus." Proceedings of the Annual Symposium on Computer Application in Medical Care, pp.261–265. Available at: </a:t>
              </a:r>
              <a:r>
                <a:rPr lang="en-US" sz="2729" u="sng">
                  <a:solidFill>
                    <a:srgbClr val="FFFFFF"/>
                  </a:solidFill>
                  <a:latin typeface="Josefin Sans"/>
                  <a:hlinkClick r:id="rId3" tooltip="https://www.ncbi.nlm.nih.gov/pmc/articles/PMC2245318/"/>
                </a:rPr>
                <a:t>https://www.ncbi.nlm.nih.gov/pmc/articles/PMC2245318/</a:t>
              </a:r>
            </a:p>
            <a:p>
              <a:pPr algn="just" marL="589407" indent="-294704" lvl="1">
                <a:lnSpc>
                  <a:spcPts val="3548"/>
                </a:lnSpc>
                <a:buFont typeface="Arial"/>
                <a:buChar char="•"/>
              </a:pPr>
              <a:r>
                <a:rPr lang="en-US" sz="2729">
                  <a:solidFill>
                    <a:srgbClr val="FFFFFF"/>
                  </a:solidFill>
                  <a:latin typeface="Josefin Sans"/>
                </a:rPr>
                <a:t>A review of diabetes datasets - researchgate. Available at: A review of diabetes datasets - researchgate. Available at: </a:t>
              </a:r>
              <a:r>
                <a:rPr lang="en-US" sz="2729" u="sng">
                  <a:solidFill>
                    <a:srgbClr val="FFFFFF"/>
                  </a:solidFill>
                  <a:latin typeface="Josefin Sans"/>
                  <a:hlinkClick r:id="rId4" tooltip="https://www.researchgate.net/profile/Ahmed-Garko/publication/364433378_A_Review_of_Diabetes_Datasets/links/64083e32b1704f343fb2431e/A-Review-of-Diabetes-Datasets.pdf"/>
                </a:rPr>
                <a:t>https://www.researchgate.net/profile/Ahmed-Garko/publication/364433378_A_Review_of_Diabetes_Datasets/links/64083e32b1704f343fb2431e/A-Review-of-Diabetes-Datasets.pdf</a:t>
              </a:r>
              <a:r>
                <a:rPr lang="en-US" sz="2729">
                  <a:solidFill>
                    <a:srgbClr val="FFFFFF"/>
                  </a:solidFill>
                  <a:latin typeface="Josefin Sans"/>
                </a:rPr>
                <a:t>.</a:t>
              </a:r>
            </a:p>
            <a:p>
              <a:pPr algn="just" marL="589407" indent="-294704" lvl="1">
                <a:lnSpc>
                  <a:spcPts val="3548"/>
                </a:lnSpc>
                <a:buFont typeface="Arial"/>
                <a:buChar char="•"/>
              </a:pPr>
              <a:r>
                <a:rPr lang="en-US" sz="2729">
                  <a:solidFill>
                    <a:srgbClr val="FFFFFF"/>
                  </a:solidFill>
                  <a:latin typeface="Josefin Sans"/>
                </a:rPr>
                <a:t>Dr. Manpreet Singh, Dr. Pankaj Bhambri, Dr. Inderjit Singh, Dr. Amit Jain, Er. Kirandeep Kaur (2021) “Data Mining Classifier for Predicting Diabetics”, Annals of the Romanian Society for Cell Biology, pp. 6702 –. Available at: Dr. Manpreet Singh, Dr. Pankaj Bhambri, Dr. Inderjit Singh, Dr. Amit Jain, Er. Kirandeep Kaur (2021) “Data Mining Classifier for Predicting Diabetics”, Annals of the Romanian Society for Cell Biology, pp. 6702 –. Available at: </a:t>
              </a:r>
              <a:r>
                <a:rPr lang="en-US" sz="2729" u="sng">
                  <a:solidFill>
                    <a:srgbClr val="FFFFFF"/>
                  </a:solidFill>
                  <a:latin typeface="Josefin Sans"/>
                  <a:hlinkClick r:id="rId5" tooltip="https://www.annalsofrscb.ro/index.php/journal/article/view/3266"/>
                </a:rPr>
                <a:t>https://www.annalsofrscb.ro/index.php/journal/article/view/3266</a:t>
              </a:r>
              <a:r>
                <a:rPr lang="en-US" sz="2729">
                  <a:solidFill>
                    <a:srgbClr val="FFFFFF"/>
                  </a:solidFill>
                  <a:latin typeface="Josefin Sans"/>
                </a:rPr>
                <a:t>.</a:t>
              </a:r>
            </a:p>
            <a:p>
              <a:pPr algn="just">
                <a:lnSpc>
                  <a:spcPts val="3548"/>
                </a:lnSpc>
              </a:pPr>
              <a:r>
                <a:rPr lang="en-US" sz="2729">
                  <a:solidFill>
                    <a:srgbClr val="FFFFFF"/>
                  </a:solidFill>
                  <a:latin typeface="Josefin Sans Bold"/>
                </a:rPr>
                <a:t>Images</a:t>
              </a:r>
              <a:r>
                <a:rPr lang="en-US" sz="2729">
                  <a:solidFill>
                    <a:srgbClr val="FFFFFF"/>
                  </a:solidFill>
                  <a:latin typeface="Josefin Sans"/>
                </a:rPr>
                <a:t>: Free images: Photos, vectors, Clipart, icons, PSD &amp; More! Freeimages. Available at: </a:t>
              </a:r>
              <a:r>
                <a:rPr lang="en-US" sz="2729" u="sng">
                  <a:solidFill>
                    <a:srgbClr val="FFFFFF"/>
                  </a:solidFill>
                  <a:latin typeface="Josefin Sans"/>
                  <a:hlinkClick r:id="rId6" tooltip="https://www.freeimages.com"/>
                </a:rPr>
                <a:t>https://www.freeimages.com/</a:t>
              </a:r>
            </a:p>
            <a:p>
              <a:pPr algn="just" marL="589407" indent="-294704" lvl="1">
                <a:lnSpc>
                  <a:spcPts val="3548"/>
                </a:lnSpc>
                <a:buFont typeface="Arial"/>
                <a:buChar char="•"/>
              </a:pPr>
              <a:r>
                <a:rPr lang="en-US" sz="2729">
                  <a:solidFill>
                    <a:srgbClr val="FFFFFF"/>
                  </a:solidFill>
                  <a:latin typeface="Josefin Sans"/>
                </a:rPr>
                <a:t>Shutterstock, 2024, Awareness Campaign Images, Available at: </a:t>
              </a:r>
              <a:r>
                <a:rPr lang="en-US" sz="2729" u="sng">
                  <a:solidFill>
                    <a:srgbClr val="FFFFFF"/>
                  </a:solidFill>
                  <a:latin typeface="Josefin Sans"/>
                  <a:hlinkClick r:id="rId7" tooltip="https://www.shutterstock.com/search/awareness-campaign"/>
                </a:rPr>
                <a:t>https://www.shutterstock.com/search/awareness-campaign</a:t>
              </a:r>
            </a:p>
            <a:p>
              <a:pPr algn="just" marL="589407" indent="-294704" lvl="1">
                <a:lnSpc>
                  <a:spcPts val="3548"/>
                </a:lnSpc>
                <a:buFont typeface="Arial"/>
                <a:buChar char="•"/>
              </a:pPr>
              <a:r>
                <a:rPr lang="en-US" sz="2729">
                  <a:solidFill>
                    <a:srgbClr val="FFFFFF"/>
                  </a:solidFill>
                  <a:latin typeface="Josefin Sans"/>
                </a:rPr>
                <a:t>FM Magazine, 2019, Resource Allocation Best Practices, FM Magazine, Available at: </a:t>
              </a:r>
              <a:r>
                <a:rPr lang="en-US" sz="2729" u="sng">
                  <a:solidFill>
                    <a:srgbClr val="FFFFFF"/>
                  </a:solidFill>
                  <a:latin typeface="Josefin Sans"/>
                  <a:hlinkClick r:id="rId8" tooltip="https://www.fm-magazine.com/news/2019/nov/resource-allocation-best-practices-201922378.html"/>
                </a:rPr>
                <a:t>https://www.fm-magazine.com/news/2019/nov/resource-allocation-best-practices-201922378.html</a:t>
              </a:r>
              <a:r>
                <a:rPr lang="en-US" sz="2729">
                  <a:solidFill>
                    <a:srgbClr val="FFFFFF"/>
                  </a:solidFill>
                  <a:latin typeface="Josefin Sans"/>
                </a:rPr>
                <a:t>.</a:t>
              </a:r>
            </a:p>
            <a:p>
              <a:pPr algn="just" marL="589407" indent="-294704" lvl="1">
                <a:lnSpc>
                  <a:spcPts val="3548"/>
                </a:lnSpc>
                <a:buFont typeface="Arial"/>
                <a:buChar char="•"/>
              </a:pPr>
              <a:r>
                <a:rPr lang="en-US" sz="2729">
                  <a:solidFill>
                    <a:srgbClr val="FFFFFF"/>
                  </a:solidFill>
                  <a:latin typeface="Josefin Sans"/>
                </a:rPr>
                <a:t>Unsplash (no date) Beautiful free images &amp; pictures, Unsplash. Available at: </a:t>
              </a:r>
              <a:r>
                <a:rPr lang="en-US" sz="2729" u="sng">
                  <a:solidFill>
                    <a:srgbClr val="FFFFFF"/>
                  </a:solidFill>
                  <a:latin typeface="Josefin Sans"/>
                  <a:hlinkClick r:id="rId9" tooltip="https://unsplash.com"/>
                </a:rPr>
                <a:t>https://unsplash.com/</a:t>
              </a:r>
              <a:r>
                <a:rPr lang="en-US" sz="2729">
                  <a:solidFill>
                    <a:srgbClr val="FFFFFF"/>
                  </a:solidFill>
                  <a:latin typeface="Josefin Sans"/>
                </a:rPr>
                <a:t>.</a:t>
              </a:r>
            </a:p>
          </p:txBody>
        </p:sp>
      </p:grpSp>
      <p:grpSp>
        <p:nvGrpSpPr>
          <p:cNvPr name="Group 5" id="5"/>
          <p:cNvGrpSpPr/>
          <p:nvPr/>
        </p:nvGrpSpPr>
        <p:grpSpPr>
          <a:xfrm rot="0">
            <a:off x="0" y="139066"/>
            <a:ext cx="18288000" cy="880109"/>
            <a:chOff x="0" y="0"/>
            <a:chExt cx="2687900" cy="129355"/>
          </a:xfrm>
        </p:grpSpPr>
        <p:sp>
          <p:nvSpPr>
            <p:cNvPr name="Freeform 6" id="6"/>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7" id="7"/>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REFERENCES</a:t>
              </a:r>
            </a:p>
          </p:txBody>
        </p:sp>
      </p:gr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583A8"/>
        </a:solidFill>
      </p:bgPr>
    </p:bg>
    <p:spTree>
      <p:nvGrpSpPr>
        <p:cNvPr id="1" name=""/>
        <p:cNvGrpSpPr/>
        <p:nvPr/>
      </p:nvGrpSpPr>
      <p:grpSpPr>
        <a:xfrm>
          <a:off x="0" y="0"/>
          <a:ext cx="0" cy="0"/>
          <a:chOff x="0" y="0"/>
          <a:chExt cx="0" cy="0"/>
        </a:xfrm>
      </p:grpSpPr>
      <p:sp>
        <p:nvSpPr>
          <p:cNvPr name="Freeform 2" id="2"/>
          <p:cNvSpPr/>
          <p:nvPr/>
        </p:nvSpPr>
        <p:spPr>
          <a:xfrm flipH="false" flipV="false" rot="0">
            <a:off x="7847043" y="0"/>
            <a:ext cx="10440957" cy="10287000"/>
          </a:xfrm>
          <a:custGeom>
            <a:avLst/>
            <a:gdLst/>
            <a:ahLst/>
            <a:cxnLst/>
            <a:rect r="r" b="b" t="t" l="l"/>
            <a:pathLst>
              <a:path h="10287000" w="10440957">
                <a:moveTo>
                  <a:pt x="0" y="0"/>
                </a:moveTo>
                <a:lnTo>
                  <a:pt x="10440957" y="0"/>
                </a:lnTo>
                <a:lnTo>
                  <a:pt x="10440957" y="10287000"/>
                </a:lnTo>
                <a:lnTo>
                  <a:pt x="0" y="10287000"/>
                </a:lnTo>
                <a:lnTo>
                  <a:pt x="0" y="0"/>
                </a:lnTo>
                <a:close/>
              </a:path>
            </a:pathLst>
          </a:custGeom>
          <a:blipFill>
            <a:blip r:embed="rId2"/>
            <a:stretch>
              <a:fillRect l="-51883" t="0" r="0" b="0"/>
            </a:stretch>
          </a:blipFill>
        </p:spPr>
      </p:sp>
      <p:sp>
        <p:nvSpPr>
          <p:cNvPr name="TextBox 3" id="3"/>
          <p:cNvSpPr txBox="true"/>
          <p:nvPr/>
        </p:nvSpPr>
        <p:spPr>
          <a:xfrm rot="0">
            <a:off x="0" y="2914955"/>
            <a:ext cx="7847043" cy="4495190"/>
          </a:xfrm>
          <a:prstGeom prst="rect">
            <a:avLst/>
          </a:prstGeom>
        </p:spPr>
        <p:txBody>
          <a:bodyPr anchor="t" rtlCol="false" tIns="0" lIns="0" bIns="0" rIns="0">
            <a:spAutoFit/>
          </a:bodyPr>
          <a:lstStyle/>
          <a:p>
            <a:pPr algn="ctr">
              <a:lnSpc>
                <a:spcPts val="11619"/>
              </a:lnSpc>
            </a:pPr>
            <a:r>
              <a:rPr lang="en-US" sz="10103">
                <a:solidFill>
                  <a:srgbClr val="000000"/>
                </a:solidFill>
                <a:latin typeface="Josefin Sans Bold"/>
              </a:rPr>
              <a:t>ANY QUESTIONS</a:t>
            </a:r>
          </a:p>
          <a:p>
            <a:pPr algn="ctr">
              <a:lnSpc>
                <a:spcPts val="11619"/>
              </a:lnSpc>
            </a:pPr>
            <a:r>
              <a:rPr lang="en-US" sz="10103">
                <a:solidFill>
                  <a:srgbClr val="000000"/>
                </a:solidFill>
                <a:latin typeface="Josefin Sans Bold"/>
              </a:rPr>
              <a: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5095677"/>
            <a:ext cx="5246370" cy="5246370"/>
            <a:chOff x="0" y="0"/>
            <a:chExt cx="6350000" cy="6350000"/>
          </a:xfrm>
        </p:grpSpPr>
        <p:sp>
          <p:nvSpPr>
            <p:cNvPr name="Freeform 5" id="5"/>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5"/>
              <a:stretch>
                <a:fillRect l="-82995" t="0" r="-6440" b="0"/>
              </a:stretch>
            </a:blipFill>
          </p:spPr>
        </p:sp>
      </p:grpSp>
      <p:sp>
        <p:nvSpPr>
          <p:cNvPr name="TextBox 6" id="6"/>
          <p:cNvSpPr txBox="true"/>
          <p:nvPr/>
        </p:nvSpPr>
        <p:spPr>
          <a:xfrm rot="0">
            <a:off x="3434811" y="3607211"/>
            <a:ext cx="11418378" cy="1488465"/>
          </a:xfrm>
          <a:prstGeom prst="rect">
            <a:avLst/>
          </a:prstGeom>
        </p:spPr>
        <p:txBody>
          <a:bodyPr anchor="t" rtlCol="false" tIns="0" lIns="0" bIns="0" rIns="0">
            <a:spAutoFit/>
          </a:bodyPr>
          <a:lstStyle/>
          <a:p>
            <a:pPr algn="ctr">
              <a:lnSpc>
                <a:spcPts val="11504"/>
              </a:lnSpc>
            </a:pPr>
            <a:r>
              <a:rPr lang="en-US" sz="10003">
                <a:solidFill>
                  <a:srgbClr val="000000"/>
                </a:solidFill>
                <a:latin typeface="Josefin Sans Bold"/>
              </a:rPr>
              <a:t>THANK YOU</a:t>
            </a:r>
          </a:p>
        </p:txBody>
      </p:sp>
      <p:sp>
        <p:nvSpPr>
          <p:cNvPr name="TextBox 7" id="7"/>
          <p:cNvSpPr txBox="true"/>
          <p:nvPr/>
        </p:nvSpPr>
        <p:spPr>
          <a:xfrm rot="0">
            <a:off x="5169917" y="5381940"/>
            <a:ext cx="7948165" cy="485995"/>
          </a:xfrm>
          <a:prstGeom prst="rect">
            <a:avLst/>
          </a:prstGeom>
        </p:spPr>
        <p:txBody>
          <a:bodyPr anchor="t" rtlCol="false" tIns="0" lIns="0" bIns="0" rIns="0">
            <a:spAutoFit/>
          </a:bodyPr>
          <a:lstStyle/>
          <a:p>
            <a:pPr algn="ctr">
              <a:lnSpc>
                <a:spcPts val="3904"/>
              </a:lnSpc>
            </a:pPr>
            <a:r>
              <a:rPr lang="en-US" sz="2693" spc="1098">
                <a:solidFill>
                  <a:srgbClr val="000000"/>
                </a:solidFill>
                <a:latin typeface="Josefin Sans Bold"/>
              </a:rPr>
              <a:t>FOR YOUR ATTENTION!!!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7843130" y="2864356"/>
            <a:ext cx="10162015" cy="5436956"/>
          </a:xfrm>
          <a:custGeom>
            <a:avLst/>
            <a:gdLst/>
            <a:ahLst/>
            <a:cxnLst/>
            <a:rect r="r" b="b" t="t" l="l"/>
            <a:pathLst>
              <a:path h="5436956" w="10162015">
                <a:moveTo>
                  <a:pt x="0" y="0"/>
                </a:moveTo>
                <a:lnTo>
                  <a:pt x="10162015" y="0"/>
                </a:lnTo>
                <a:lnTo>
                  <a:pt x="10162015" y="5436957"/>
                </a:lnTo>
                <a:lnTo>
                  <a:pt x="0" y="5436957"/>
                </a:lnTo>
                <a:lnTo>
                  <a:pt x="0" y="0"/>
                </a:lnTo>
                <a:close/>
              </a:path>
            </a:pathLst>
          </a:custGeom>
          <a:blipFill>
            <a:blip r:embed="rId3"/>
            <a:stretch>
              <a:fillRect l="-8097" t="0" r="0" b="0"/>
            </a:stretch>
          </a:blipFill>
        </p:spPr>
      </p:sp>
      <p:sp>
        <p:nvSpPr>
          <p:cNvPr name="TextBox 4" id="4"/>
          <p:cNvSpPr txBox="true"/>
          <p:nvPr/>
        </p:nvSpPr>
        <p:spPr>
          <a:xfrm rot="0">
            <a:off x="-180975" y="4124801"/>
            <a:ext cx="8217507" cy="2661341"/>
          </a:xfrm>
          <a:prstGeom prst="rect">
            <a:avLst/>
          </a:prstGeom>
        </p:spPr>
        <p:txBody>
          <a:bodyPr anchor="t" rtlCol="false" tIns="0" lIns="0" bIns="0" rIns="0">
            <a:spAutoFit/>
          </a:bodyPr>
          <a:lstStyle/>
          <a:p>
            <a:pPr marL="779152" indent="-389576" lvl="1">
              <a:lnSpc>
                <a:spcPts val="4150"/>
              </a:lnSpc>
              <a:buFont typeface="Arial"/>
              <a:buChar char="•"/>
            </a:pPr>
            <a:r>
              <a:rPr lang="en-US" sz="3608">
                <a:solidFill>
                  <a:srgbClr val="000000"/>
                </a:solidFill>
                <a:latin typeface="Josefin Sans Bold"/>
              </a:rPr>
              <a:t>Public Health Improvement.</a:t>
            </a:r>
          </a:p>
          <a:p>
            <a:pPr marL="779152" indent="-389576" lvl="1">
              <a:lnSpc>
                <a:spcPts val="4150"/>
              </a:lnSpc>
              <a:buFont typeface="Arial"/>
              <a:buChar char="•"/>
            </a:pPr>
            <a:r>
              <a:rPr lang="en-US" sz="3608">
                <a:solidFill>
                  <a:srgbClr val="000000"/>
                </a:solidFill>
                <a:latin typeface="Josefin Sans Bold"/>
              </a:rPr>
              <a:t>Disease Prevention and Management.</a:t>
            </a:r>
          </a:p>
          <a:p>
            <a:pPr marL="779152" indent="-389576" lvl="1">
              <a:lnSpc>
                <a:spcPts val="4150"/>
              </a:lnSpc>
              <a:buFont typeface="Arial"/>
              <a:buChar char="•"/>
            </a:pPr>
            <a:r>
              <a:rPr lang="en-US" sz="3608">
                <a:solidFill>
                  <a:srgbClr val="000000"/>
                </a:solidFill>
                <a:latin typeface="Josefin Sans Bold"/>
              </a:rPr>
              <a:t>Risk Stratification.</a:t>
            </a:r>
          </a:p>
          <a:p>
            <a:pPr marL="779152" indent="-389576" lvl="1">
              <a:lnSpc>
                <a:spcPts val="4150"/>
              </a:lnSpc>
              <a:buFont typeface="Arial"/>
              <a:buChar char="•"/>
            </a:pPr>
            <a:r>
              <a:rPr lang="en-US" sz="3608">
                <a:solidFill>
                  <a:srgbClr val="000000"/>
                </a:solidFill>
                <a:latin typeface="Josefin Sans Bold"/>
              </a:rPr>
              <a:t>Reducing Healthcare Disparities.</a:t>
            </a:r>
          </a:p>
          <a:p>
            <a:pPr marL="779152" indent="-389576" lvl="1">
              <a:lnSpc>
                <a:spcPts val="4150"/>
              </a:lnSpc>
              <a:buFont typeface="Arial"/>
              <a:buChar char="•"/>
            </a:pPr>
            <a:r>
              <a:rPr lang="en-US" sz="3608">
                <a:solidFill>
                  <a:srgbClr val="000000"/>
                </a:solidFill>
                <a:latin typeface="Josefin Sans Bold"/>
              </a:rPr>
              <a:t>Empowering Individuals for Self-Care.</a:t>
            </a:r>
          </a:p>
        </p:txBody>
      </p:sp>
      <p:grpSp>
        <p:nvGrpSpPr>
          <p:cNvPr name="Group 5" id="5"/>
          <p:cNvGrpSpPr/>
          <p:nvPr/>
        </p:nvGrpSpPr>
        <p:grpSpPr>
          <a:xfrm rot="0">
            <a:off x="0" y="110491"/>
            <a:ext cx="18288000" cy="880109"/>
            <a:chOff x="0" y="0"/>
            <a:chExt cx="2687900" cy="129355"/>
          </a:xfrm>
        </p:grpSpPr>
        <p:sp>
          <p:nvSpPr>
            <p:cNvPr name="Freeform 6" id="6"/>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7" id="7"/>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GOALS OF THE CHOSEN DOMAIN</a:t>
              </a:r>
            </a:p>
          </p:txBody>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2E2E2"/>
        </a:solidFill>
      </p:bgPr>
    </p:bg>
    <p:spTree>
      <p:nvGrpSpPr>
        <p:cNvPr id="1" name=""/>
        <p:cNvGrpSpPr/>
        <p:nvPr/>
      </p:nvGrpSpPr>
      <p:grpSpPr>
        <a:xfrm>
          <a:off x="0" y="0"/>
          <a:ext cx="0" cy="0"/>
          <a:chOff x="0" y="0"/>
          <a:chExt cx="0" cy="0"/>
        </a:xfrm>
      </p:grpSpPr>
      <p:grpSp>
        <p:nvGrpSpPr>
          <p:cNvPr name="Group 2" id="2"/>
          <p:cNvGrpSpPr/>
          <p:nvPr/>
        </p:nvGrpSpPr>
        <p:grpSpPr>
          <a:xfrm rot="0">
            <a:off x="383796" y="4422559"/>
            <a:ext cx="1869083" cy="186908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93A1"/>
            </a:solidFill>
          </p:spPr>
        </p:sp>
        <p:sp>
          <p:nvSpPr>
            <p:cNvPr name="TextBox 4" id="4"/>
            <p:cNvSpPr txBox="true"/>
            <p:nvPr/>
          </p:nvSpPr>
          <p:spPr>
            <a:xfrm>
              <a:off x="76200" y="-76200"/>
              <a:ext cx="660400" cy="812800"/>
            </a:xfrm>
            <a:prstGeom prst="rect">
              <a:avLst/>
            </a:prstGeom>
          </p:spPr>
          <p:txBody>
            <a:bodyPr anchor="ctr" rtlCol="false" tIns="50800" lIns="50800" bIns="50800" rIns="50800"/>
            <a:lstStyle/>
            <a:p>
              <a:pPr algn="ctr">
                <a:lnSpc>
                  <a:spcPts val="8514"/>
                </a:lnSpc>
              </a:pPr>
              <a:r>
                <a:rPr lang="en-US" sz="5871">
                  <a:solidFill>
                    <a:srgbClr val="FFFFFF"/>
                  </a:solidFill>
                  <a:latin typeface="Josefin Sans Bold"/>
                </a:rPr>
                <a:t>1</a:t>
              </a:r>
            </a:p>
          </p:txBody>
        </p:sp>
      </p:grpSp>
      <p:grpSp>
        <p:nvGrpSpPr>
          <p:cNvPr name="Group 5" id="5"/>
          <p:cNvGrpSpPr/>
          <p:nvPr/>
        </p:nvGrpSpPr>
        <p:grpSpPr>
          <a:xfrm rot="0">
            <a:off x="2779532" y="1679754"/>
            <a:ext cx="1899606" cy="189960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ABC4"/>
            </a:solidFill>
          </p:spPr>
        </p:sp>
        <p:sp>
          <p:nvSpPr>
            <p:cNvPr name="TextBox 7" id="7"/>
            <p:cNvSpPr txBox="true"/>
            <p:nvPr/>
          </p:nvSpPr>
          <p:spPr>
            <a:xfrm>
              <a:off x="76200" y="-76200"/>
              <a:ext cx="660400" cy="812800"/>
            </a:xfrm>
            <a:prstGeom prst="rect">
              <a:avLst/>
            </a:prstGeom>
          </p:spPr>
          <p:txBody>
            <a:bodyPr anchor="ctr" rtlCol="false" tIns="50800" lIns="50800" bIns="50800" rIns="50800"/>
            <a:lstStyle/>
            <a:p>
              <a:pPr algn="ctr">
                <a:lnSpc>
                  <a:spcPts val="8514"/>
                </a:lnSpc>
              </a:pPr>
              <a:r>
                <a:rPr lang="en-US" sz="5871">
                  <a:solidFill>
                    <a:srgbClr val="FFFFFF"/>
                  </a:solidFill>
                  <a:latin typeface="Josefin Sans Bold"/>
                </a:rPr>
                <a:t>2</a:t>
              </a:r>
            </a:p>
          </p:txBody>
        </p:sp>
      </p:grpSp>
      <p:sp>
        <p:nvSpPr>
          <p:cNvPr name="TextBox 8" id="8"/>
          <p:cNvSpPr txBox="true"/>
          <p:nvPr/>
        </p:nvSpPr>
        <p:spPr>
          <a:xfrm rot="0">
            <a:off x="2414804" y="3615808"/>
            <a:ext cx="2651368" cy="738326"/>
          </a:xfrm>
          <a:prstGeom prst="rect">
            <a:avLst/>
          </a:prstGeom>
        </p:spPr>
        <p:txBody>
          <a:bodyPr anchor="t" rtlCol="false" tIns="0" lIns="0" bIns="0" rIns="0">
            <a:spAutoFit/>
          </a:bodyPr>
          <a:lstStyle/>
          <a:p>
            <a:pPr algn="ctr">
              <a:lnSpc>
                <a:spcPts val="2879"/>
              </a:lnSpc>
            </a:pPr>
            <a:r>
              <a:rPr lang="en-US" sz="2504">
                <a:solidFill>
                  <a:srgbClr val="317C47"/>
                </a:solidFill>
                <a:latin typeface="Josefin Sans Bold"/>
              </a:rPr>
              <a:t>Data Cleaning and Exploration</a:t>
            </a:r>
          </a:p>
        </p:txBody>
      </p:sp>
      <p:sp>
        <p:nvSpPr>
          <p:cNvPr name="AutoShape 9" id="9"/>
          <p:cNvSpPr/>
          <p:nvPr/>
        </p:nvSpPr>
        <p:spPr>
          <a:xfrm flipV="true">
            <a:off x="1318338" y="2629557"/>
            <a:ext cx="1461194" cy="1793002"/>
          </a:xfrm>
          <a:prstGeom prst="line">
            <a:avLst/>
          </a:prstGeom>
          <a:ln cap="flat" w="38100">
            <a:solidFill>
              <a:srgbClr val="000000"/>
            </a:solidFill>
            <a:prstDash val="solid"/>
            <a:headEnd type="none" len="sm" w="sm"/>
            <a:tailEnd type="arrow" len="sm" w="med"/>
          </a:ln>
        </p:spPr>
      </p:sp>
      <p:grpSp>
        <p:nvGrpSpPr>
          <p:cNvPr name="Group 10" id="10"/>
          <p:cNvGrpSpPr/>
          <p:nvPr/>
        </p:nvGrpSpPr>
        <p:grpSpPr>
          <a:xfrm rot="0">
            <a:off x="6381128" y="1689279"/>
            <a:ext cx="1846650" cy="18466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93A1"/>
            </a:solidFill>
          </p:spPr>
        </p:sp>
        <p:sp>
          <p:nvSpPr>
            <p:cNvPr name="TextBox 12" id="12"/>
            <p:cNvSpPr txBox="true"/>
            <p:nvPr/>
          </p:nvSpPr>
          <p:spPr>
            <a:xfrm>
              <a:off x="76200" y="-76200"/>
              <a:ext cx="660400" cy="812800"/>
            </a:xfrm>
            <a:prstGeom prst="rect">
              <a:avLst/>
            </a:prstGeom>
          </p:spPr>
          <p:txBody>
            <a:bodyPr anchor="ctr" rtlCol="false" tIns="50800" lIns="50800" bIns="50800" rIns="50800"/>
            <a:lstStyle/>
            <a:p>
              <a:pPr algn="ctr">
                <a:lnSpc>
                  <a:spcPts val="8514"/>
                </a:lnSpc>
              </a:pPr>
              <a:r>
                <a:rPr lang="en-US" sz="5871">
                  <a:solidFill>
                    <a:srgbClr val="FFFFFF"/>
                  </a:solidFill>
                  <a:latin typeface="Josefin Sans Bold"/>
                </a:rPr>
                <a:t>3</a:t>
              </a:r>
            </a:p>
          </p:txBody>
        </p:sp>
      </p:grpSp>
      <p:grpSp>
        <p:nvGrpSpPr>
          <p:cNvPr name="Group 13" id="13"/>
          <p:cNvGrpSpPr/>
          <p:nvPr/>
        </p:nvGrpSpPr>
        <p:grpSpPr>
          <a:xfrm rot="0">
            <a:off x="9019779" y="4422559"/>
            <a:ext cx="1860042" cy="186004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ABC4"/>
            </a:solidFill>
          </p:spPr>
        </p:sp>
        <p:sp>
          <p:nvSpPr>
            <p:cNvPr name="TextBox 15" id="15"/>
            <p:cNvSpPr txBox="true"/>
            <p:nvPr/>
          </p:nvSpPr>
          <p:spPr>
            <a:xfrm>
              <a:off x="76200" y="-76200"/>
              <a:ext cx="660400" cy="812800"/>
            </a:xfrm>
            <a:prstGeom prst="rect">
              <a:avLst/>
            </a:prstGeom>
          </p:spPr>
          <p:txBody>
            <a:bodyPr anchor="ctr" rtlCol="false" tIns="50800" lIns="50800" bIns="50800" rIns="50800"/>
            <a:lstStyle/>
            <a:p>
              <a:pPr algn="ctr">
                <a:lnSpc>
                  <a:spcPts val="8514"/>
                </a:lnSpc>
              </a:pPr>
              <a:r>
                <a:rPr lang="en-US" sz="5871">
                  <a:solidFill>
                    <a:srgbClr val="FFFFFF"/>
                  </a:solidFill>
                  <a:latin typeface="Josefin Sans Bold"/>
                </a:rPr>
                <a:t>4</a:t>
              </a:r>
            </a:p>
          </p:txBody>
        </p:sp>
      </p:grpSp>
      <p:sp>
        <p:nvSpPr>
          <p:cNvPr name="AutoShape 16" id="16"/>
          <p:cNvSpPr/>
          <p:nvPr/>
        </p:nvSpPr>
        <p:spPr>
          <a:xfrm>
            <a:off x="8227778" y="2612604"/>
            <a:ext cx="1722022" cy="1809955"/>
          </a:xfrm>
          <a:prstGeom prst="line">
            <a:avLst/>
          </a:prstGeom>
          <a:ln cap="flat" w="38100">
            <a:solidFill>
              <a:srgbClr val="000000"/>
            </a:solidFill>
            <a:prstDash val="solid"/>
            <a:headEnd type="none" len="sm" w="sm"/>
            <a:tailEnd type="arrow" len="sm" w="med"/>
          </a:ln>
        </p:spPr>
      </p:sp>
      <p:sp>
        <p:nvSpPr>
          <p:cNvPr name="AutoShape 17" id="17"/>
          <p:cNvSpPr/>
          <p:nvPr/>
        </p:nvSpPr>
        <p:spPr>
          <a:xfrm flipV="true">
            <a:off x="4679138" y="2612604"/>
            <a:ext cx="1701990" cy="16953"/>
          </a:xfrm>
          <a:prstGeom prst="line">
            <a:avLst/>
          </a:prstGeom>
          <a:ln cap="flat" w="38100">
            <a:solidFill>
              <a:srgbClr val="000000"/>
            </a:solidFill>
            <a:prstDash val="solid"/>
            <a:headEnd type="none" len="sm" w="sm"/>
            <a:tailEnd type="arrow" len="sm" w="med"/>
          </a:ln>
        </p:spPr>
      </p:sp>
      <p:sp>
        <p:nvSpPr>
          <p:cNvPr name="AutoShape 18" id="18"/>
          <p:cNvSpPr/>
          <p:nvPr/>
        </p:nvSpPr>
        <p:spPr>
          <a:xfrm flipH="true">
            <a:off x="8461446" y="6755869"/>
            <a:ext cx="1555029" cy="1565513"/>
          </a:xfrm>
          <a:prstGeom prst="line">
            <a:avLst/>
          </a:prstGeom>
          <a:ln cap="flat" w="38100">
            <a:solidFill>
              <a:srgbClr val="000000"/>
            </a:solidFill>
            <a:prstDash val="solid"/>
            <a:headEnd type="none" len="sm" w="sm"/>
            <a:tailEnd type="arrow" len="sm" w="med"/>
          </a:ln>
        </p:spPr>
      </p:sp>
      <p:grpSp>
        <p:nvGrpSpPr>
          <p:cNvPr name="Group 19" id="19"/>
          <p:cNvGrpSpPr/>
          <p:nvPr/>
        </p:nvGrpSpPr>
        <p:grpSpPr>
          <a:xfrm rot="0">
            <a:off x="2924442" y="7376559"/>
            <a:ext cx="1887626" cy="188762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ABC4"/>
            </a:solidFill>
          </p:spPr>
        </p:sp>
        <p:sp>
          <p:nvSpPr>
            <p:cNvPr name="TextBox 21" id="21"/>
            <p:cNvSpPr txBox="true"/>
            <p:nvPr/>
          </p:nvSpPr>
          <p:spPr>
            <a:xfrm>
              <a:off x="76200" y="-76200"/>
              <a:ext cx="660400" cy="812800"/>
            </a:xfrm>
            <a:prstGeom prst="rect">
              <a:avLst/>
            </a:prstGeom>
          </p:spPr>
          <p:txBody>
            <a:bodyPr anchor="ctr" rtlCol="false" tIns="50800" lIns="50800" bIns="50800" rIns="50800"/>
            <a:lstStyle/>
            <a:p>
              <a:pPr algn="ctr">
                <a:lnSpc>
                  <a:spcPts val="8514"/>
                </a:lnSpc>
              </a:pPr>
              <a:r>
                <a:rPr lang="en-US" sz="5871">
                  <a:solidFill>
                    <a:srgbClr val="FFFFFF"/>
                  </a:solidFill>
                  <a:latin typeface="Josefin Sans Bold"/>
                </a:rPr>
                <a:t>6</a:t>
              </a:r>
            </a:p>
          </p:txBody>
        </p:sp>
      </p:grpSp>
      <p:sp>
        <p:nvSpPr>
          <p:cNvPr name="TextBox 22" id="22"/>
          <p:cNvSpPr txBox="true"/>
          <p:nvPr/>
        </p:nvSpPr>
        <p:spPr>
          <a:xfrm rot="0">
            <a:off x="0" y="6304129"/>
            <a:ext cx="2440445" cy="377761"/>
          </a:xfrm>
          <a:prstGeom prst="rect">
            <a:avLst/>
          </a:prstGeom>
        </p:spPr>
        <p:txBody>
          <a:bodyPr anchor="t" rtlCol="false" tIns="0" lIns="0" bIns="0" rIns="0">
            <a:spAutoFit/>
          </a:bodyPr>
          <a:lstStyle/>
          <a:p>
            <a:pPr algn="ctr">
              <a:lnSpc>
                <a:spcPts val="2863"/>
              </a:lnSpc>
            </a:pPr>
            <a:r>
              <a:rPr lang="en-US" sz="2490">
                <a:solidFill>
                  <a:srgbClr val="317C47"/>
                </a:solidFill>
                <a:latin typeface="Josefin Sans Bold"/>
              </a:rPr>
              <a:t>Data Collection</a:t>
            </a:r>
          </a:p>
        </p:txBody>
      </p:sp>
      <p:sp>
        <p:nvSpPr>
          <p:cNvPr name="TextBox 23" id="23"/>
          <p:cNvSpPr txBox="true"/>
          <p:nvPr/>
        </p:nvSpPr>
        <p:spPr>
          <a:xfrm rot="0">
            <a:off x="6290810" y="3752706"/>
            <a:ext cx="2411155" cy="717478"/>
          </a:xfrm>
          <a:prstGeom prst="rect">
            <a:avLst/>
          </a:prstGeom>
        </p:spPr>
        <p:txBody>
          <a:bodyPr anchor="t" rtlCol="false" tIns="0" lIns="0" bIns="0" rIns="0">
            <a:spAutoFit/>
          </a:bodyPr>
          <a:lstStyle/>
          <a:p>
            <a:pPr algn="ctr">
              <a:lnSpc>
                <a:spcPts val="2799"/>
              </a:lnSpc>
            </a:pPr>
            <a:r>
              <a:rPr lang="en-US" sz="2434">
                <a:solidFill>
                  <a:srgbClr val="317C47"/>
                </a:solidFill>
                <a:latin typeface="Josefin Sans Bold"/>
              </a:rPr>
              <a:t>Data Analysis and Visualization</a:t>
            </a:r>
          </a:p>
        </p:txBody>
      </p:sp>
      <p:sp>
        <p:nvSpPr>
          <p:cNvPr name="TextBox 24" id="24"/>
          <p:cNvSpPr txBox="true"/>
          <p:nvPr/>
        </p:nvSpPr>
        <p:spPr>
          <a:xfrm rot="0">
            <a:off x="8718401" y="6381947"/>
            <a:ext cx="2596147" cy="373923"/>
          </a:xfrm>
          <a:prstGeom prst="rect">
            <a:avLst/>
          </a:prstGeom>
        </p:spPr>
        <p:txBody>
          <a:bodyPr anchor="t" rtlCol="false" tIns="0" lIns="0" bIns="0" rIns="0">
            <a:spAutoFit/>
          </a:bodyPr>
          <a:lstStyle/>
          <a:p>
            <a:pPr algn="ctr">
              <a:lnSpc>
                <a:spcPts val="2819"/>
              </a:lnSpc>
            </a:pPr>
            <a:r>
              <a:rPr lang="en-US" sz="2452">
                <a:solidFill>
                  <a:srgbClr val="317C47"/>
                </a:solidFill>
                <a:latin typeface="Josefin Sans Bold"/>
              </a:rPr>
              <a:t>Data Modeling</a:t>
            </a:r>
          </a:p>
        </p:txBody>
      </p:sp>
      <p:sp>
        <p:nvSpPr>
          <p:cNvPr name="TextBox 25" id="25"/>
          <p:cNvSpPr txBox="true"/>
          <p:nvPr/>
        </p:nvSpPr>
        <p:spPr>
          <a:xfrm rot="0">
            <a:off x="2569982" y="9472998"/>
            <a:ext cx="2634646" cy="379468"/>
          </a:xfrm>
          <a:prstGeom prst="rect">
            <a:avLst/>
          </a:prstGeom>
        </p:spPr>
        <p:txBody>
          <a:bodyPr anchor="t" rtlCol="false" tIns="0" lIns="0" bIns="0" rIns="0">
            <a:spAutoFit/>
          </a:bodyPr>
          <a:lstStyle/>
          <a:p>
            <a:pPr algn="ctr">
              <a:lnSpc>
                <a:spcPts val="2861"/>
              </a:lnSpc>
            </a:pPr>
            <a:r>
              <a:rPr lang="en-US" sz="2488">
                <a:solidFill>
                  <a:srgbClr val="317C47"/>
                </a:solidFill>
                <a:latin typeface="Josefin Sans Bold"/>
              </a:rPr>
              <a:t>Risk Assessment</a:t>
            </a:r>
          </a:p>
        </p:txBody>
      </p:sp>
      <p:sp>
        <p:nvSpPr>
          <p:cNvPr name="AutoShape 26" id="26"/>
          <p:cNvSpPr/>
          <p:nvPr/>
        </p:nvSpPr>
        <p:spPr>
          <a:xfrm flipH="true" flipV="true">
            <a:off x="1220223" y="6681891"/>
            <a:ext cx="1704220" cy="1638481"/>
          </a:xfrm>
          <a:prstGeom prst="line">
            <a:avLst/>
          </a:prstGeom>
          <a:ln cap="flat" w="38100">
            <a:solidFill>
              <a:srgbClr val="000000"/>
            </a:solidFill>
            <a:prstDash val="solid"/>
            <a:headEnd type="none" len="sm" w="sm"/>
            <a:tailEnd type="arrow" len="sm" w="med"/>
          </a:ln>
        </p:spPr>
      </p:sp>
      <p:sp>
        <p:nvSpPr>
          <p:cNvPr name="Freeform 27" id="27"/>
          <p:cNvSpPr/>
          <p:nvPr/>
        </p:nvSpPr>
        <p:spPr>
          <a:xfrm flipH="false" flipV="false" rot="0">
            <a:off x="11314548" y="2555454"/>
            <a:ext cx="6689888" cy="6718195"/>
          </a:xfrm>
          <a:custGeom>
            <a:avLst/>
            <a:gdLst/>
            <a:ahLst/>
            <a:cxnLst/>
            <a:rect r="r" b="b" t="t" l="l"/>
            <a:pathLst>
              <a:path h="6718195" w="6689888">
                <a:moveTo>
                  <a:pt x="0" y="0"/>
                </a:moveTo>
                <a:lnTo>
                  <a:pt x="6689888" y="0"/>
                </a:lnTo>
                <a:lnTo>
                  <a:pt x="6689888" y="6718195"/>
                </a:lnTo>
                <a:lnTo>
                  <a:pt x="0" y="6718195"/>
                </a:lnTo>
                <a:lnTo>
                  <a:pt x="0" y="0"/>
                </a:lnTo>
                <a:close/>
              </a:path>
            </a:pathLst>
          </a:custGeom>
          <a:blipFill>
            <a:blip r:embed="rId2"/>
            <a:stretch>
              <a:fillRect l="0" t="0" r="0" b="0"/>
            </a:stretch>
          </a:blipFill>
        </p:spPr>
      </p:sp>
      <p:grpSp>
        <p:nvGrpSpPr>
          <p:cNvPr name="Group 28" id="28"/>
          <p:cNvGrpSpPr/>
          <p:nvPr/>
        </p:nvGrpSpPr>
        <p:grpSpPr>
          <a:xfrm rot="0">
            <a:off x="6573820" y="7377569"/>
            <a:ext cx="1887626" cy="188762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93A1"/>
            </a:solidFill>
          </p:spPr>
        </p:sp>
        <p:sp>
          <p:nvSpPr>
            <p:cNvPr name="TextBox 30" id="30"/>
            <p:cNvSpPr txBox="true"/>
            <p:nvPr/>
          </p:nvSpPr>
          <p:spPr>
            <a:xfrm>
              <a:off x="76200" y="-76200"/>
              <a:ext cx="660400" cy="812800"/>
            </a:xfrm>
            <a:prstGeom prst="rect">
              <a:avLst/>
            </a:prstGeom>
          </p:spPr>
          <p:txBody>
            <a:bodyPr anchor="ctr" rtlCol="false" tIns="50800" lIns="50800" bIns="50800" rIns="50800"/>
            <a:lstStyle/>
            <a:p>
              <a:pPr algn="ctr">
                <a:lnSpc>
                  <a:spcPts val="8514"/>
                </a:lnSpc>
              </a:pPr>
              <a:r>
                <a:rPr lang="en-US" sz="5871">
                  <a:solidFill>
                    <a:srgbClr val="FFFFFF"/>
                  </a:solidFill>
                  <a:latin typeface="Josefin Sans Bold"/>
                </a:rPr>
                <a:t>5</a:t>
              </a:r>
            </a:p>
          </p:txBody>
        </p:sp>
      </p:grpSp>
      <p:sp>
        <p:nvSpPr>
          <p:cNvPr name="TextBox 31" id="31"/>
          <p:cNvSpPr txBox="true"/>
          <p:nvPr/>
        </p:nvSpPr>
        <p:spPr>
          <a:xfrm rot="0">
            <a:off x="6179064" y="9474009"/>
            <a:ext cx="2634646" cy="379468"/>
          </a:xfrm>
          <a:prstGeom prst="rect">
            <a:avLst/>
          </a:prstGeom>
        </p:spPr>
        <p:txBody>
          <a:bodyPr anchor="t" rtlCol="false" tIns="0" lIns="0" bIns="0" rIns="0">
            <a:spAutoFit/>
          </a:bodyPr>
          <a:lstStyle/>
          <a:p>
            <a:pPr algn="ctr">
              <a:lnSpc>
                <a:spcPts val="2861"/>
              </a:lnSpc>
            </a:pPr>
            <a:r>
              <a:rPr lang="en-US" sz="2488">
                <a:solidFill>
                  <a:srgbClr val="317C47"/>
                </a:solidFill>
                <a:latin typeface="Josefin Sans Bold"/>
              </a:rPr>
              <a:t>Feature Engineering</a:t>
            </a:r>
          </a:p>
        </p:txBody>
      </p:sp>
      <p:sp>
        <p:nvSpPr>
          <p:cNvPr name="AutoShape 32" id="32"/>
          <p:cNvSpPr/>
          <p:nvPr/>
        </p:nvSpPr>
        <p:spPr>
          <a:xfrm flipH="true" flipV="true">
            <a:off x="4812068" y="8320372"/>
            <a:ext cx="1761752" cy="1011"/>
          </a:xfrm>
          <a:prstGeom prst="line">
            <a:avLst/>
          </a:prstGeom>
          <a:ln cap="flat" w="38100">
            <a:solidFill>
              <a:srgbClr val="000000"/>
            </a:solidFill>
            <a:prstDash val="solid"/>
            <a:headEnd type="none" len="sm" w="sm"/>
            <a:tailEnd type="arrow" len="sm" w="med"/>
          </a:ln>
        </p:spPr>
      </p:sp>
      <p:grpSp>
        <p:nvGrpSpPr>
          <p:cNvPr name="Group 33" id="33"/>
          <p:cNvGrpSpPr/>
          <p:nvPr/>
        </p:nvGrpSpPr>
        <p:grpSpPr>
          <a:xfrm rot="0">
            <a:off x="0" y="110491"/>
            <a:ext cx="18288000" cy="880109"/>
            <a:chOff x="0" y="0"/>
            <a:chExt cx="2687900" cy="129355"/>
          </a:xfrm>
        </p:grpSpPr>
        <p:sp>
          <p:nvSpPr>
            <p:cNvPr name="Freeform 34" id="34"/>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35" id="35"/>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LIFE CYCLE OF DATA SCIENCE</a:t>
              </a:r>
            </a:p>
          </p:txBody>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88900" y="1028700"/>
            <a:ext cx="10995852" cy="9089617"/>
          </a:xfrm>
          <a:custGeom>
            <a:avLst/>
            <a:gdLst/>
            <a:ahLst/>
            <a:cxnLst/>
            <a:rect r="r" b="b" t="t" l="l"/>
            <a:pathLst>
              <a:path h="9089617" w="10995852">
                <a:moveTo>
                  <a:pt x="0" y="0"/>
                </a:moveTo>
                <a:lnTo>
                  <a:pt x="10995852" y="0"/>
                </a:lnTo>
                <a:lnTo>
                  <a:pt x="10995852" y="9089617"/>
                </a:lnTo>
                <a:lnTo>
                  <a:pt x="0" y="9089617"/>
                </a:lnTo>
                <a:lnTo>
                  <a:pt x="0" y="0"/>
                </a:lnTo>
                <a:close/>
              </a:path>
            </a:pathLst>
          </a:custGeom>
          <a:blipFill>
            <a:blip r:embed="rId5"/>
            <a:stretch>
              <a:fillRect l="0" t="0" r="0" b="0"/>
            </a:stretch>
          </a:blipFill>
        </p:spPr>
      </p:sp>
      <p:grpSp>
        <p:nvGrpSpPr>
          <p:cNvPr name="Group 5" id="5"/>
          <p:cNvGrpSpPr/>
          <p:nvPr/>
        </p:nvGrpSpPr>
        <p:grpSpPr>
          <a:xfrm rot="0">
            <a:off x="11632739" y="2413780"/>
            <a:ext cx="6402286" cy="7704537"/>
            <a:chOff x="0" y="0"/>
            <a:chExt cx="1645080" cy="1979696"/>
          </a:xfrm>
        </p:grpSpPr>
        <p:sp>
          <p:nvSpPr>
            <p:cNvPr name="Freeform 6" id="6"/>
            <p:cNvSpPr/>
            <p:nvPr/>
          </p:nvSpPr>
          <p:spPr>
            <a:xfrm flipH="false" flipV="false" rot="0">
              <a:off x="0" y="0"/>
              <a:ext cx="1645080" cy="1979696"/>
            </a:xfrm>
            <a:custGeom>
              <a:avLst/>
              <a:gdLst/>
              <a:ahLst/>
              <a:cxnLst/>
              <a:rect r="r" b="b" t="t" l="l"/>
              <a:pathLst>
                <a:path h="1979696" w="1645080">
                  <a:moveTo>
                    <a:pt x="0" y="0"/>
                  </a:moveTo>
                  <a:lnTo>
                    <a:pt x="1645080" y="0"/>
                  </a:lnTo>
                  <a:lnTo>
                    <a:pt x="1645080" y="1979696"/>
                  </a:lnTo>
                  <a:lnTo>
                    <a:pt x="0" y="1979696"/>
                  </a:lnTo>
                  <a:close/>
                </a:path>
              </a:pathLst>
            </a:custGeom>
            <a:solidFill>
              <a:srgbClr val="89218B"/>
            </a:solidFill>
          </p:spPr>
        </p:sp>
        <p:sp>
          <p:nvSpPr>
            <p:cNvPr name="TextBox 7" id="7"/>
            <p:cNvSpPr txBox="true"/>
            <p:nvPr/>
          </p:nvSpPr>
          <p:spPr>
            <a:xfrm>
              <a:off x="0" y="-47625"/>
              <a:ext cx="1645080" cy="2027321"/>
            </a:xfrm>
            <a:prstGeom prst="rect">
              <a:avLst/>
            </a:prstGeom>
          </p:spPr>
          <p:txBody>
            <a:bodyPr anchor="ctr" rtlCol="false" tIns="50800" lIns="50800" bIns="50800" rIns="50800"/>
            <a:lstStyle/>
            <a:p>
              <a:pPr algn="ctr" marL="604518" indent="-302259" lvl="1">
                <a:lnSpc>
                  <a:spcPts val="3639"/>
                </a:lnSpc>
                <a:buFont typeface="Arial"/>
                <a:buChar char="•"/>
              </a:pPr>
              <a:r>
                <a:rPr lang="en-US" sz="2799">
                  <a:solidFill>
                    <a:srgbClr val="FFFFFF"/>
                  </a:solidFill>
                  <a:latin typeface="Josefin Sans Bold"/>
                </a:rPr>
                <a:t>Pregnancies: The number of times the individual has been pregnant.</a:t>
              </a:r>
            </a:p>
            <a:p>
              <a:pPr algn="ctr" marL="604518" indent="-302259" lvl="1">
                <a:lnSpc>
                  <a:spcPts val="3639"/>
                </a:lnSpc>
                <a:buFont typeface="Arial"/>
                <a:buChar char="•"/>
              </a:pPr>
              <a:r>
                <a:rPr lang="en-US" sz="2799">
                  <a:solidFill>
                    <a:srgbClr val="FFFFFF"/>
                  </a:solidFill>
                  <a:latin typeface="Josefin Sans Bold"/>
                </a:rPr>
                <a:t>Glucose: Express glucose level in blood.</a:t>
              </a:r>
            </a:p>
            <a:p>
              <a:pPr algn="ctr" marL="604518" indent="-302259" lvl="1">
                <a:lnSpc>
                  <a:spcPts val="3639"/>
                </a:lnSpc>
                <a:buFont typeface="Arial"/>
                <a:buChar char="•"/>
              </a:pPr>
              <a:r>
                <a:rPr lang="en-US" sz="2799">
                  <a:solidFill>
                    <a:srgbClr val="FFFFFF"/>
                  </a:solidFill>
                  <a:latin typeface="Josefin Sans Bold"/>
                </a:rPr>
                <a:t>BloodPressure: Diastolic Blood Pressure (mmHg)</a:t>
              </a:r>
            </a:p>
            <a:p>
              <a:pPr algn="ctr" marL="604518" indent="-302259" lvl="1">
                <a:lnSpc>
                  <a:spcPts val="3639"/>
                </a:lnSpc>
                <a:buFont typeface="Arial"/>
                <a:buChar char="•"/>
              </a:pPr>
              <a:r>
                <a:rPr lang="en-US" sz="2799">
                  <a:solidFill>
                    <a:srgbClr val="FFFFFF"/>
                  </a:solidFill>
                  <a:latin typeface="Josefin Sans Bold"/>
                </a:rPr>
                <a:t>SkinThickness: Triceps Skin Fold Thickness (mm)</a:t>
              </a:r>
            </a:p>
            <a:p>
              <a:pPr algn="ctr" marL="604518" indent="-302259" lvl="1">
                <a:lnSpc>
                  <a:spcPts val="3639"/>
                </a:lnSpc>
                <a:buFont typeface="Arial"/>
                <a:buChar char="•"/>
              </a:pPr>
              <a:r>
                <a:rPr lang="en-US" sz="2799">
                  <a:solidFill>
                    <a:srgbClr val="FFFFFF"/>
                  </a:solidFill>
                  <a:latin typeface="Josefin Sans Bold"/>
                </a:rPr>
                <a:t>Insulin: Express insulin level in blood.</a:t>
              </a:r>
            </a:p>
            <a:p>
              <a:pPr algn="ctr" marL="604518" indent="-302259" lvl="1">
                <a:lnSpc>
                  <a:spcPts val="3639"/>
                </a:lnSpc>
                <a:buFont typeface="Arial"/>
                <a:buChar char="•"/>
              </a:pPr>
              <a:r>
                <a:rPr lang="en-US" sz="2799">
                  <a:solidFill>
                    <a:srgbClr val="FFFFFF"/>
                  </a:solidFill>
                  <a:latin typeface="Josefin Sans Bold"/>
                </a:rPr>
                <a:t>BMI: Body Mass Index.</a:t>
              </a:r>
            </a:p>
            <a:p>
              <a:pPr algn="ctr" marL="604518" indent="-302259" lvl="1">
                <a:lnSpc>
                  <a:spcPts val="3639"/>
                </a:lnSpc>
                <a:buFont typeface="Arial"/>
                <a:buChar char="•"/>
              </a:pPr>
              <a:r>
                <a:rPr lang="en-US" sz="2799">
                  <a:solidFill>
                    <a:srgbClr val="FFFFFF"/>
                  </a:solidFill>
                  <a:latin typeface="Josefin Sans Bold"/>
                </a:rPr>
                <a:t>DiabetesPedigreeFunction:  specific score or measure used to assess the likelihood of a person having diabetes based on their family history..</a:t>
              </a:r>
            </a:p>
            <a:p>
              <a:pPr algn="ctr" marL="604518" indent="-302259" lvl="1">
                <a:lnSpc>
                  <a:spcPts val="3639"/>
                </a:lnSpc>
                <a:buFont typeface="Arial"/>
                <a:buChar char="•"/>
              </a:pPr>
              <a:r>
                <a:rPr lang="en-US" sz="2799">
                  <a:solidFill>
                    <a:srgbClr val="FFFFFF"/>
                  </a:solidFill>
                  <a:latin typeface="Josefin Sans Bold"/>
                </a:rPr>
                <a:t>Age: Age in years.</a:t>
              </a:r>
            </a:p>
            <a:p>
              <a:pPr algn="ctr" marL="604518" indent="-302259" lvl="1">
                <a:lnSpc>
                  <a:spcPts val="3639"/>
                </a:lnSpc>
                <a:buFont typeface="Arial"/>
                <a:buChar char="•"/>
              </a:pPr>
              <a:r>
                <a:rPr lang="en-US" sz="2799">
                  <a:solidFill>
                    <a:srgbClr val="FFFFFF"/>
                  </a:solidFill>
                  <a:latin typeface="Josefin Sans Bold"/>
                </a:rPr>
                <a:t>Outcome: To express the final result. (1 is yes and 0 is no)</a:t>
              </a:r>
            </a:p>
          </p:txBody>
        </p:sp>
      </p:grpSp>
      <p:grpSp>
        <p:nvGrpSpPr>
          <p:cNvPr name="Group 8" id="8"/>
          <p:cNvGrpSpPr/>
          <p:nvPr/>
        </p:nvGrpSpPr>
        <p:grpSpPr>
          <a:xfrm rot="0">
            <a:off x="11632739" y="1180416"/>
            <a:ext cx="6402286" cy="1071439"/>
            <a:chOff x="0" y="0"/>
            <a:chExt cx="1645080" cy="275308"/>
          </a:xfrm>
        </p:grpSpPr>
        <p:sp>
          <p:nvSpPr>
            <p:cNvPr name="Freeform 9" id="9"/>
            <p:cNvSpPr/>
            <p:nvPr/>
          </p:nvSpPr>
          <p:spPr>
            <a:xfrm flipH="false" flipV="false" rot="0">
              <a:off x="0" y="0"/>
              <a:ext cx="1645080" cy="275308"/>
            </a:xfrm>
            <a:custGeom>
              <a:avLst/>
              <a:gdLst/>
              <a:ahLst/>
              <a:cxnLst/>
              <a:rect r="r" b="b" t="t" l="l"/>
              <a:pathLst>
                <a:path h="275308" w="1645080">
                  <a:moveTo>
                    <a:pt x="0" y="0"/>
                  </a:moveTo>
                  <a:lnTo>
                    <a:pt x="1645080" y="0"/>
                  </a:lnTo>
                  <a:lnTo>
                    <a:pt x="1645080" y="275308"/>
                  </a:lnTo>
                  <a:lnTo>
                    <a:pt x="0" y="275308"/>
                  </a:lnTo>
                  <a:close/>
                </a:path>
              </a:pathLst>
            </a:custGeom>
            <a:solidFill>
              <a:srgbClr val="F29949"/>
            </a:solidFill>
          </p:spPr>
        </p:sp>
        <p:sp>
          <p:nvSpPr>
            <p:cNvPr name="TextBox 10" id="10"/>
            <p:cNvSpPr txBox="true"/>
            <p:nvPr/>
          </p:nvSpPr>
          <p:spPr>
            <a:xfrm>
              <a:off x="0" y="-47625"/>
              <a:ext cx="1645080" cy="322933"/>
            </a:xfrm>
            <a:prstGeom prst="rect">
              <a:avLst/>
            </a:prstGeom>
          </p:spPr>
          <p:txBody>
            <a:bodyPr anchor="ctr" rtlCol="false" tIns="50800" lIns="50800" bIns="50800" rIns="50800"/>
            <a:lstStyle/>
            <a:p>
              <a:pPr algn="ctr">
                <a:lnSpc>
                  <a:spcPts val="3639"/>
                </a:lnSpc>
              </a:pPr>
              <a:r>
                <a:rPr lang="en-US" sz="2799">
                  <a:solidFill>
                    <a:srgbClr val="FFFFFF"/>
                  </a:solidFill>
                  <a:latin typeface="Josefin Sans Bold"/>
                </a:rPr>
                <a:t>What does the features in the column of the dataset represents?</a:t>
              </a:r>
            </a:p>
          </p:txBody>
        </p:sp>
      </p:grpSp>
      <p:grpSp>
        <p:nvGrpSpPr>
          <p:cNvPr name="Group 11" id="11"/>
          <p:cNvGrpSpPr/>
          <p:nvPr/>
        </p:nvGrpSpPr>
        <p:grpSpPr>
          <a:xfrm rot="0">
            <a:off x="0" y="110491"/>
            <a:ext cx="18288000" cy="880109"/>
            <a:chOff x="0" y="0"/>
            <a:chExt cx="2687900" cy="129355"/>
          </a:xfrm>
        </p:grpSpPr>
        <p:sp>
          <p:nvSpPr>
            <p:cNvPr name="Freeform 12" id="12"/>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13" id="13"/>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UNDERSTANDING THE MAIN DATASET</a:t>
              </a:r>
            </a:p>
          </p:txBody>
        </p:sp>
      </p:gr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436550" y="2024580"/>
            <a:ext cx="6697222" cy="7603931"/>
            <a:chOff x="0" y="0"/>
            <a:chExt cx="8929629" cy="10138574"/>
          </a:xfrm>
        </p:grpSpPr>
        <p:pic>
          <p:nvPicPr>
            <p:cNvPr name="Picture 4" id="4"/>
            <p:cNvPicPr>
              <a:picLocks noChangeAspect="true"/>
            </p:cNvPicPr>
            <p:nvPr/>
          </p:nvPicPr>
          <p:blipFill>
            <a:blip r:embed="rId3"/>
            <a:srcRect l="39924" t="0" r="8122" b="0"/>
            <a:stretch>
              <a:fillRect/>
            </a:stretch>
          </p:blipFill>
          <p:spPr>
            <a:xfrm flipH="false" flipV="false">
              <a:off x="0" y="0"/>
              <a:ext cx="8929629" cy="10138574"/>
            </a:xfrm>
            <a:prstGeom prst="rect">
              <a:avLst/>
            </a:prstGeom>
          </p:spPr>
        </p:pic>
      </p:grpSp>
      <p:sp>
        <p:nvSpPr>
          <p:cNvPr name="TextBox 5" id="5"/>
          <p:cNvSpPr txBox="true"/>
          <p:nvPr/>
        </p:nvSpPr>
        <p:spPr>
          <a:xfrm rot="0">
            <a:off x="7420925" y="2222868"/>
            <a:ext cx="10174687" cy="6381807"/>
          </a:xfrm>
          <a:prstGeom prst="rect">
            <a:avLst/>
          </a:prstGeom>
        </p:spPr>
        <p:txBody>
          <a:bodyPr anchor="t" rtlCol="false" tIns="0" lIns="0" bIns="0" rIns="0">
            <a:spAutoFit/>
          </a:bodyPr>
          <a:lstStyle/>
          <a:p>
            <a:pPr>
              <a:lnSpc>
                <a:spcPts val="4150"/>
              </a:lnSpc>
            </a:pPr>
            <a:r>
              <a:rPr lang="en-US" sz="3608">
                <a:solidFill>
                  <a:srgbClr val="000000"/>
                </a:solidFill>
                <a:latin typeface="Josefin Sans Bold"/>
              </a:rPr>
              <a:t>-Tabular</a:t>
            </a:r>
          </a:p>
          <a:p>
            <a:pPr>
              <a:lnSpc>
                <a:spcPts val="4150"/>
              </a:lnSpc>
            </a:pPr>
            <a:r>
              <a:rPr lang="en-US" sz="3608">
                <a:solidFill>
                  <a:srgbClr val="000000"/>
                </a:solidFill>
                <a:latin typeface="Josefin Sans Bold"/>
              </a:rPr>
              <a:t>-Structured</a:t>
            </a:r>
          </a:p>
          <a:p>
            <a:pPr>
              <a:lnSpc>
                <a:spcPts val="4150"/>
              </a:lnSpc>
            </a:pPr>
            <a:r>
              <a:rPr lang="en-US" sz="3608">
                <a:solidFill>
                  <a:srgbClr val="000000"/>
                </a:solidFill>
                <a:latin typeface="Josefin Sans Bold"/>
              </a:rPr>
              <a:t>-Source: Kaggle</a:t>
            </a:r>
          </a:p>
          <a:p>
            <a:pPr>
              <a:lnSpc>
                <a:spcPts val="4150"/>
              </a:lnSpc>
            </a:pPr>
            <a:r>
              <a:rPr lang="en-US" sz="3608">
                <a:solidFill>
                  <a:srgbClr val="000000"/>
                </a:solidFill>
                <a:latin typeface="Josefin Sans Bold"/>
              </a:rPr>
              <a:t>(https://www.kaggle.com/datasets/akshaydattatraykhare/diabetes-dataset )</a:t>
            </a:r>
          </a:p>
          <a:p>
            <a:pPr>
              <a:lnSpc>
                <a:spcPts val="4150"/>
              </a:lnSpc>
            </a:pPr>
            <a:r>
              <a:rPr lang="en-US" sz="3608">
                <a:solidFill>
                  <a:srgbClr val="000000"/>
                </a:solidFill>
                <a:latin typeface="Josefin Sans Bold"/>
              </a:rPr>
              <a:t>-Original data from National Institute of   Diabetes and Digestive and Kidney.</a:t>
            </a:r>
          </a:p>
          <a:p>
            <a:pPr>
              <a:lnSpc>
                <a:spcPts val="4150"/>
              </a:lnSpc>
            </a:pPr>
            <a:r>
              <a:rPr lang="en-US" sz="3608">
                <a:solidFill>
                  <a:srgbClr val="000000"/>
                </a:solidFill>
                <a:latin typeface="Josefin Sans Bold"/>
              </a:rPr>
              <a:t>-All patients are females.</a:t>
            </a:r>
          </a:p>
          <a:p>
            <a:pPr>
              <a:lnSpc>
                <a:spcPts val="4150"/>
              </a:lnSpc>
            </a:pPr>
            <a:r>
              <a:rPr lang="en-US" sz="3608">
                <a:solidFill>
                  <a:srgbClr val="000000"/>
                </a:solidFill>
                <a:latin typeface="Josefin Sans Bold"/>
              </a:rPr>
              <a:t>-At least 21 years old of Pima Indian Heritage.</a:t>
            </a:r>
          </a:p>
          <a:p>
            <a:pPr>
              <a:lnSpc>
                <a:spcPts val="4150"/>
              </a:lnSpc>
            </a:pPr>
            <a:r>
              <a:rPr lang="en-US" sz="3608">
                <a:solidFill>
                  <a:srgbClr val="000000"/>
                </a:solidFill>
                <a:latin typeface="Josefin Sans Bold"/>
              </a:rPr>
              <a:t>-Excel and CSV</a:t>
            </a:r>
          </a:p>
          <a:p>
            <a:pPr>
              <a:lnSpc>
                <a:spcPts val="4150"/>
              </a:lnSpc>
            </a:pPr>
            <a:r>
              <a:rPr lang="en-US" sz="3608">
                <a:solidFill>
                  <a:srgbClr val="000000"/>
                </a:solidFill>
                <a:latin typeface="Josefin Sans Bold"/>
              </a:rPr>
              <a:t>-Numerical data.  </a:t>
            </a:r>
          </a:p>
          <a:p>
            <a:pPr>
              <a:lnSpc>
                <a:spcPts val="4150"/>
              </a:lnSpc>
            </a:pPr>
            <a:r>
              <a:rPr lang="en-US" sz="3608">
                <a:solidFill>
                  <a:srgbClr val="000000"/>
                </a:solidFill>
                <a:latin typeface="Josefin Sans Bold"/>
              </a:rPr>
              <a:t>-Designed for analysis of factors related to diabetes.</a:t>
            </a:r>
          </a:p>
        </p:txBody>
      </p:sp>
      <p:grpSp>
        <p:nvGrpSpPr>
          <p:cNvPr name="Group 6" id="6"/>
          <p:cNvGrpSpPr/>
          <p:nvPr/>
        </p:nvGrpSpPr>
        <p:grpSpPr>
          <a:xfrm rot="0">
            <a:off x="0" y="110491"/>
            <a:ext cx="18288000" cy="880109"/>
            <a:chOff x="0" y="0"/>
            <a:chExt cx="2687900" cy="129355"/>
          </a:xfrm>
        </p:grpSpPr>
        <p:sp>
          <p:nvSpPr>
            <p:cNvPr name="Freeform 7" id="7"/>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8" id="8"/>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NATURE OF DATA COLLECTED</a:t>
              </a:r>
            </a:p>
          </p:txBody>
        </p:sp>
      </p:gr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5129397" y="1047750"/>
            <a:ext cx="6866021" cy="902266"/>
          </a:xfrm>
          <a:custGeom>
            <a:avLst/>
            <a:gdLst/>
            <a:ahLst/>
            <a:cxnLst/>
            <a:rect r="r" b="b" t="t" l="l"/>
            <a:pathLst>
              <a:path h="902266" w="6866021">
                <a:moveTo>
                  <a:pt x="0" y="0"/>
                </a:moveTo>
                <a:lnTo>
                  <a:pt x="6866021" y="0"/>
                </a:lnTo>
                <a:lnTo>
                  <a:pt x="6866021" y="902266"/>
                </a:lnTo>
                <a:lnTo>
                  <a:pt x="0" y="902266"/>
                </a:lnTo>
                <a:lnTo>
                  <a:pt x="0" y="0"/>
                </a:lnTo>
                <a:close/>
              </a:path>
            </a:pathLst>
          </a:custGeom>
          <a:blipFill>
            <a:blip r:embed="rId3"/>
            <a:stretch>
              <a:fillRect l="0" t="0" r="0" b="0"/>
            </a:stretch>
          </a:blipFill>
        </p:spPr>
      </p:sp>
      <p:sp>
        <p:nvSpPr>
          <p:cNvPr name="Freeform 4" id="4"/>
          <p:cNvSpPr/>
          <p:nvPr/>
        </p:nvSpPr>
        <p:spPr>
          <a:xfrm flipH="false" flipV="false" rot="0">
            <a:off x="2951415" y="2064130"/>
            <a:ext cx="13300300" cy="2436326"/>
          </a:xfrm>
          <a:custGeom>
            <a:avLst/>
            <a:gdLst/>
            <a:ahLst/>
            <a:cxnLst/>
            <a:rect r="r" b="b" t="t" l="l"/>
            <a:pathLst>
              <a:path h="2436326" w="13300300">
                <a:moveTo>
                  <a:pt x="0" y="0"/>
                </a:moveTo>
                <a:lnTo>
                  <a:pt x="13300300" y="0"/>
                </a:lnTo>
                <a:lnTo>
                  <a:pt x="13300300" y="2436326"/>
                </a:lnTo>
                <a:lnTo>
                  <a:pt x="0" y="2436326"/>
                </a:lnTo>
                <a:lnTo>
                  <a:pt x="0" y="0"/>
                </a:lnTo>
                <a:close/>
              </a:path>
            </a:pathLst>
          </a:custGeom>
          <a:blipFill>
            <a:blip r:embed="rId4"/>
            <a:stretch>
              <a:fillRect l="0" t="0" r="-1140" b="0"/>
            </a:stretch>
          </a:blipFill>
        </p:spPr>
      </p:sp>
      <p:sp>
        <p:nvSpPr>
          <p:cNvPr name="Freeform 5" id="5"/>
          <p:cNvSpPr/>
          <p:nvPr/>
        </p:nvSpPr>
        <p:spPr>
          <a:xfrm flipH="false" flipV="false" rot="0">
            <a:off x="2139071" y="4710006"/>
            <a:ext cx="14958304" cy="5383886"/>
          </a:xfrm>
          <a:custGeom>
            <a:avLst/>
            <a:gdLst/>
            <a:ahLst/>
            <a:cxnLst/>
            <a:rect r="r" b="b" t="t" l="l"/>
            <a:pathLst>
              <a:path h="5383886" w="14958304">
                <a:moveTo>
                  <a:pt x="0" y="0"/>
                </a:moveTo>
                <a:lnTo>
                  <a:pt x="14958304" y="0"/>
                </a:lnTo>
                <a:lnTo>
                  <a:pt x="14958304" y="5383886"/>
                </a:lnTo>
                <a:lnTo>
                  <a:pt x="0" y="5383886"/>
                </a:lnTo>
                <a:lnTo>
                  <a:pt x="0" y="0"/>
                </a:lnTo>
                <a:close/>
              </a:path>
            </a:pathLst>
          </a:custGeom>
          <a:blipFill>
            <a:blip r:embed="rId5"/>
            <a:stretch>
              <a:fillRect l="0" t="-9038" r="0" b="0"/>
            </a:stretch>
          </a:blipFill>
        </p:spPr>
      </p:sp>
      <p:grpSp>
        <p:nvGrpSpPr>
          <p:cNvPr name="Group 6" id="6"/>
          <p:cNvGrpSpPr/>
          <p:nvPr/>
        </p:nvGrpSpPr>
        <p:grpSpPr>
          <a:xfrm rot="0">
            <a:off x="0" y="110491"/>
            <a:ext cx="18288000" cy="880109"/>
            <a:chOff x="0" y="0"/>
            <a:chExt cx="2687900" cy="129355"/>
          </a:xfrm>
        </p:grpSpPr>
        <p:sp>
          <p:nvSpPr>
            <p:cNvPr name="Freeform 7" id="7"/>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8" id="8"/>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DATA CLEANING</a:t>
              </a:r>
            </a:p>
          </p:txBody>
        </p:sp>
      </p:gr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0">
            <a:off x="2198686" y="1095375"/>
            <a:ext cx="13795387" cy="9112427"/>
          </a:xfrm>
          <a:custGeom>
            <a:avLst/>
            <a:gdLst/>
            <a:ahLst/>
            <a:cxnLst/>
            <a:rect r="r" b="b" t="t" l="l"/>
            <a:pathLst>
              <a:path h="9112427" w="13795387">
                <a:moveTo>
                  <a:pt x="0" y="0"/>
                </a:moveTo>
                <a:lnTo>
                  <a:pt x="13795387" y="0"/>
                </a:lnTo>
                <a:lnTo>
                  <a:pt x="13795387" y="9112427"/>
                </a:lnTo>
                <a:lnTo>
                  <a:pt x="0" y="9112427"/>
                </a:lnTo>
                <a:lnTo>
                  <a:pt x="0" y="0"/>
                </a:lnTo>
                <a:close/>
              </a:path>
            </a:pathLst>
          </a:custGeom>
          <a:blipFill>
            <a:blip r:embed="rId3"/>
            <a:stretch>
              <a:fillRect l="0" t="0" r="0" b="0"/>
            </a:stretch>
          </a:blipFill>
        </p:spPr>
      </p:sp>
      <p:grpSp>
        <p:nvGrpSpPr>
          <p:cNvPr name="Group 4" id="4"/>
          <p:cNvGrpSpPr/>
          <p:nvPr/>
        </p:nvGrpSpPr>
        <p:grpSpPr>
          <a:xfrm rot="0">
            <a:off x="0" y="110491"/>
            <a:ext cx="18288000" cy="880109"/>
            <a:chOff x="0" y="0"/>
            <a:chExt cx="2687900" cy="129355"/>
          </a:xfrm>
        </p:grpSpPr>
        <p:sp>
          <p:nvSpPr>
            <p:cNvPr name="Freeform 5" id="5"/>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6" id="6"/>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DATA EXPLORATION WITH STRUCTURE</a:t>
              </a:r>
            </a:p>
          </p:txBody>
        </p:sp>
      </p:gr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2E2E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484450"/>
            <a:ext cx="775789" cy="773850"/>
          </a:xfrm>
          <a:custGeom>
            <a:avLst/>
            <a:gdLst/>
            <a:ahLst/>
            <a:cxnLst/>
            <a:rect r="r" b="b" t="t" l="l"/>
            <a:pathLst>
              <a:path h="773850" w="775789">
                <a:moveTo>
                  <a:pt x="0" y="0"/>
                </a:moveTo>
                <a:lnTo>
                  <a:pt x="775789" y="0"/>
                </a:lnTo>
                <a:lnTo>
                  <a:pt x="775789" y="773850"/>
                </a:lnTo>
                <a:lnTo>
                  <a:pt x="0" y="7738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709294" y="7811781"/>
            <a:ext cx="4605058" cy="2475219"/>
          </a:xfrm>
          <a:custGeom>
            <a:avLst/>
            <a:gdLst/>
            <a:ahLst/>
            <a:cxnLst/>
            <a:rect r="r" b="b" t="t" l="l"/>
            <a:pathLst>
              <a:path h="2475219" w="4605058">
                <a:moveTo>
                  <a:pt x="4605058" y="0"/>
                </a:moveTo>
                <a:lnTo>
                  <a:pt x="0" y="0"/>
                </a:lnTo>
                <a:lnTo>
                  <a:pt x="0" y="2475219"/>
                </a:lnTo>
                <a:lnTo>
                  <a:pt x="4605058" y="2475219"/>
                </a:lnTo>
                <a:lnTo>
                  <a:pt x="4605058"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1063092"/>
            <a:ext cx="18314352" cy="9223908"/>
          </a:xfrm>
          <a:custGeom>
            <a:avLst/>
            <a:gdLst/>
            <a:ahLst/>
            <a:cxnLst/>
            <a:rect r="r" b="b" t="t" l="l"/>
            <a:pathLst>
              <a:path h="9223908" w="18314352">
                <a:moveTo>
                  <a:pt x="0" y="0"/>
                </a:moveTo>
                <a:lnTo>
                  <a:pt x="18314352" y="0"/>
                </a:lnTo>
                <a:lnTo>
                  <a:pt x="18314352" y="9223908"/>
                </a:lnTo>
                <a:lnTo>
                  <a:pt x="0" y="9223908"/>
                </a:lnTo>
                <a:lnTo>
                  <a:pt x="0" y="0"/>
                </a:lnTo>
                <a:close/>
              </a:path>
            </a:pathLst>
          </a:custGeom>
          <a:blipFill>
            <a:blip r:embed="rId6"/>
            <a:stretch>
              <a:fillRect l="0" t="0" r="0" b="0"/>
            </a:stretch>
          </a:blipFill>
        </p:spPr>
      </p:sp>
      <p:grpSp>
        <p:nvGrpSpPr>
          <p:cNvPr name="Group 5" id="5"/>
          <p:cNvGrpSpPr/>
          <p:nvPr/>
        </p:nvGrpSpPr>
        <p:grpSpPr>
          <a:xfrm rot="0">
            <a:off x="0" y="110491"/>
            <a:ext cx="18288000" cy="880109"/>
            <a:chOff x="0" y="0"/>
            <a:chExt cx="2687900" cy="129355"/>
          </a:xfrm>
        </p:grpSpPr>
        <p:sp>
          <p:nvSpPr>
            <p:cNvPr name="Freeform 6" id="6"/>
            <p:cNvSpPr/>
            <p:nvPr/>
          </p:nvSpPr>
          <p:spPr>
            <a:xfrm flipH="false" flipV="false" rot="0">
              <a:off x="0" y="0"/>
              <a:ext cx="2687900" cy="129355"/>
            </a:xfrm>
            <a:custGeom>
              <a:avLst/>
              <a:gdLst/>
              <a:ahLst/>
              <a:cxnLst/>
              <a:rect r="r" b="b" t="t" l="l"/>
              <a:pathLst>
                <a:path h="129355" w="2687900">
                  <a:moveTo>
                    <a:pt x="0" y="0"/>
                  </a:moveTo>
                  <a:lnTo>
                    <a:pt x="2687900" y="0"/>
                  </a:lnTo>
                  <a:lnTo>
                    <a:pt x="2687900" y="129355"/>
                  </a:lnTo>
                  <a:lnTo>
                    <a:pt x="0" y="129355"/>
                  </a:lnTo>
                  <a:close/>
                </a:path>
              </a:pathLst>
            </a:custGeom>
            <a:solidFill>
              <a:srgbClr val="575D5E"/>
            </a:solidFill>
          </p:spPr>
        </p:sp>
        <p:sp>
          <p:nvSpPr>
            <p:cNvPr name="TextBox 7" id="7"/>
            <p:cNvSpPr txBox="true"/>
            <p:nvPr/>
          </p:nvSpPr>
          <p:spPr>
            <a:xfrm>
              <a:off x="0" y="-47625"/>
              <a:ext cx="2687900" cy="176980"/>
            </a:xfrm>
            <a:prstGeom prst="rect">
              <a:avLst/>
            </a:prstGeom>
          </p:spPr>
          <p:txBody>
            <a:bodyPr anchor="ctr" rtlCol="false" tIns="88900" lIns="88900" bIns="88900" rIns="88900"/>
            <a:lstStyle/>
            <a:p>
              <a:pPr algn="ctr">
                <a:lnSpc>
                  <a:spcPts val="5199"/>
                </a:lnSpc>
              </a:pPr>
              <a:r>
                <a:rPr lang="en-US" sz="3999">
                  <a:solidFill>
                    <a:srgbClr val="FFFFFF"/>
                  </a:solidFill>
                  <a:latin typeface="Josefin Sans Bold"/>
                </a:rPr>
                <a:t>CORRELATION HEATMAP</a:t>
              </a:r>
            </a:p>
          </p:txBody>
        </p:sp>
      </p:gr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DAF4pl-Ztsw</dc:identifier>
  <dcterms:modified xsi:type="dcterms:W3CDTF">2011-08-01T06:04:30Z</dcterms:modified>
  <cp:revision>1</cp:revision>
  <dc:title>Life cycle of</dc:title>
</cp:coreProperties>
</file>